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369" r:id="rId3"/>
    <p:sldId id="370" r:id="rId4"/>
    <p:sldId id="371" r:id="rId5"/>
    <p:sldId id="372" r:id="rId6"/>
    <p:sldId id="393" r:id="rId7"/>
    <p:sldId id="394" r:id="rId8"/>
    <p:sldId id="374" r:id="rId9"/>
    <p:sldId id="398" r:id="rId10"/>
    <p:sldId id="377" r:id="rId11"/>
    <p:sldId id="392" r:id="rId12"/>
    <p:sldId id="380" r:id="rId13"/>
    <p:sldId id="381" r:id="rId14"/>
    <p:sldId id="382" r:id="rId15"/>
    <p:sldId id="385" r:id="rId16"/>
    <p:sldId id="388" r:id="rId17"/>
    <p:sldId id="391" r:id="rId18"/>
    <p:sldId id="375" r:id="rId19"/>
    <p:sldId id="378" r:id="rId20"/>
    <p:sldId id="376" r:id="rId21"/>
    <p:sldId id="402" r:id="rId22"/>
    <p:sldId id="401" r:id="rId23"/>
    <p:sldId id="383" r:id="rId24"/>
    <p:sldId id="3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4C0D"/>
    <a:srgbClr val="009A46"/>
    <a:srgbClr val="04BC83"/>
    <a:srgbClr val="00A249"/>
    <a:srgbClr val="7BA8DF"/>
    <a:srgbClr val="CF0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384" autoAdjust="0"/>
  </p:normalViewPr>
  <p:slideViewPr>
    <p:cSldViewPr snapToGrid="0">
      <p:cViewPr varScale="1">
        <p:scale>
          <a:sx n="74" d="100"/>
          <a:sy n="74" d="100"/>
        </p:scale>
        <p:origin x="2232"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D278C-64CA-490E-BEC2-035EA8DB1AF3}"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2C0E44-5744-437E-96E2-A8457C1D7AF8}" type="slidenum">
              <a:rPr lang="en-US" smtClean="0"/>
              <a:t>‹#›</a:t>
            </a:fld>
            <a:endParaRPr lang="en-US"/>
          </a:p>
        </p:txBody>
      </p:sp>
    </p:spTree>
    <p:extLst>
      <p:ext uri="{BB962C8B-B14F-4D97-AF65-F5344CB8AC3E}">
        <p14:creationId xmlns:p14="http://schemas.microsoft.com/office/powerpoint/2010/main" val="143788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a:t>
            </a:r>
            <a:r>
              <a:rPr lang="en-US" altLang="zh-CN" sz="1800" dirty="0"/>
              <a:t>i</a:t>
            </a:r>
            <a:r>
              <a:rPr lang="en-US" sz="1800" dirty="0"/>
              <a:t> everyone. I am Kai Huang from University of Pittsburgh. It’s my pleasure to present our work, “Real-time Neural Network Inference on Extremely Weak Devices: Agile Offloading with Explainable AI”.  This is a </a:t>
            </a:r>
            <a:r>
              <a:rPr lang="en-US" altLang="zh-CN" sz="1800" dirty="0"/>
              <a:t>joint</a:t>
            </a:r>
            <a:r>
              <a:rPr lang="en-US" sz="1800" dirty="0"/>
              <a:t> work with my advisor Dr. Wei Gao at University of Pittsburgh.</a:t>
            </a:r>
          </a:p>
          <a:p>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A3A1D4-778C-4FC8-AFE6-913BCBC528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463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The local and remote NNs are trained to combine the predictions together for a final prediction. The main issue is that the two predictions have different scales, so if we simply sum their prediction probabilities together, some small but important prediction values can be overwhelmed by other large but less important values. To address this issue, we introduce alpha that is parametrized by a learnable weight w to combine two predictions as a weighted sum. The temperature T controls the sharpness of alpha. More details of the hyperparameter tuning can be found in our paper.</a:t>
            </a:r>
          </a:p>
          <a:p>
            <a:endParaRPr lang="en-US" dirty="0"/>
          </a:p>
          <a:p>
            <a:r>
              <a:rPr lang="en-US" dirty="0"/>
              <a:t>[x] Besides these training modules, we also preprocess the feature extractor to make the training process more stable. Specifically, we rearrange the indices of the feature extractor’s output, so that most of the features will be already sorted before training. This is done by counting the frequency of the top important feature appearances in each feature channel. Please refer to our paper for detailed algorithms.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315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our offline training procedure using </a:t>
            </a:r>
            <a:r>
              <a:rPr lang="en-US" dirty="0" err="1"/>
              <a:t>tensorflow</a:t>
            </a:r>
            <a:r>
              <a:rPr lang="en-US" dirty="0"/>
              <a:t> and deployed the trained local NN and remote NN on a weak microcontroller board and a Dell workstation, respectively. The microcontroller board is equipped with an ESP </a:t>
            </a:r>
            <a:r>
              <a:rPr lang="en-US" dirty="0" err="1"/>
              <a:t>WiFi</a:t>
            </a:r>
            <a:r>
              <a:rPr lang="en-US" dirty="0"/>
              <a:t> module for wireless data transmission.</a:t>
            </a:r>
          </a:p>
          <a:p>
            <a:endParaRPr lang="en-US" dirty="0"/>
          </a:p>
          <a:p>
            <a:r>
              <a:rPr lang="en-US" dirty="0"/>
              <a:t>In our evaluation, we choose three types of baselines:</a:t>
            </a:r>
          </a:p>
          <a:p>
            <a:r>
              <a:rPr lang="en-US" dirty="0" err="1"/>
              <a:t>MCUNet</a:t>
            </a:r>
            <a:r>
              <a:rPr lang="en-US" dirty="0"/>
              <a:t> is the local inference method, it uses NAS to find the best local NN within the given NN complexity constraint.</a:t>
            </a:r>
          </a:p>
          <a:p>
            <a:r>
              <a:rPr lang="en-US" dirty="0"/>
              <a:t>Edge-only inference is to offload all the raw input data to the edge server.</a:t>
            </a:r>
          </a:p>
          <a:p>
            <a:r>
              <a:rPr lang="en-US" dirty="0" err="1"/>
              <a:t>DeepCOD</a:t>
            </a:r>
            <a:r>
              <a:rPr lang="en-US" dirty="0"/>
              <a:t> and SPINN are two different NN partitioning approaches that use a local NN to encode the raw data before compression and offloading.</a:t>
            </a:r>
          </a:p>
          <a:p>
            <a:endParaRPr lang="en-US" dirty="0"/>
          </a:p>
          <a:p>
            <a:pPr algn="l"/>
            <a:r>
              <a:rPr lang="en-US" sz="1800" b="0" i="0" u="none" strike="noStrike" baseline="0" dirty="0">
                <a:latin typeface="LinLibertineT"/>
              </a:rPr>
              <a:t>We </a:t>
            </a:r>
            <a:r>
              <a:rPr lang="en-US" dirty="0"/>
              <a:t>focus on image recognition tasks and use CIFAR, SVHN and a subset of ImageNet as the datasets in evaluation.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043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For easier comparisons, we configure the NN complexities of existing approaches so that the difference between </a:t>
            </a:r>
            <a:r>
              <a:rPr lang="en-US" sz="1800" b="0" i="0" u="none" strike="noStrike" baseline="0" dirty="0" err="1">
                <a:latin typeface="LinLibertineT"/>
              </a:rPr>
              <a:t>their’s</a:t>
            </a:r>
            <a:r>
              <a:rPr lang="en-US" sz="1800" b="0" i="0" u="none" strike="noStrike" baseline="0" dirty="0">
                <a:latin typeface="LinLibertineT"/>
              </a:rPr>
              <a:t> and </a:t>
            </a:r>
            <a:r>
              <a:rPr lang="en-US" sz="1800" b="0" i="0" u="none" strike="noStrike" baseline="0" dirty="0" err="1">
                <a:latin typeface="LinLibertineT"/>
              </a:rPr>
              <a:t>AgileNN’s</a:t>
            </a:r>
            <a:r>
              <a:rPr lang="en-US" sz="1800" b="0" i="0" u="none" strike="noStrike" baseline="0" dirty="0">
                <a:latin typeface="LinLibertineT"/>
              </a:rPr>
              <a:t> inference accuracy is always within 10%. The results show that AgileNN is able to reduce the end-to-end inference latency by 2x-2.5x, while keeping similar inference accuracy with </a:t>
            </a:r>
            <a:r>
              <a:rPr lang="en-US" sz="1800" b="0" i="0" u="none" strike="noStrike" baseline="0" dirty="0" err="1">
                <a:latin typeface="LinLibertineT"/>
              </a:rPr>
              <a:t>DeepCOD</a:t>
            </a:r>
            <a:r>
              <a:rPr lang="en-US" sz="1800" b="0" i="0" u="none" strike="noStrike" baseline="0" dirty="0">
                <a:latin typeface="LinLibertineT"/>
              </a:rPr>
              <a:t> and SPINN. We  further break down the end-to-end latency results in detail, and we find that the </a:t>
            </a:r>
            <a:r>
              <a:rPr lang="en-US" sz="1800" b="0" i="0" u="none" strike="noStrike" baseline="0" dirty="0" err="1">
                <a:latin typeface="LinLibertineT"/>
              </a:rPr>
              <a:t>AgileNN’s</a:t>
            </a:r>
            <a:r>
              <a:rPr lang="en-US" sz="1800" b="0" i="0" u="none" strike="noStrike" baseline="0" dirty="0">
                <a:latin typeface="LinLibertineT"/>
              </a:rPr>
              <a:t> latency reduction mainly comes from the lower local NN computing time, which can be up to 10x lower.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nLibertineT"/>
              </a:rPr>
              <a:t>[x] We further compare </a:t>
            </a:r>
            <a:r>
              <a:rPr lang="en-US" sz="1800" b="0" i="0" u="none" strike="noStrike" baseline="0" dirty="0" err="1">
                <a:latin typeface="LinLibertineT"/>
              </a:rPr>
              <a:t>AgileNN’s</a:t>
            </a:r>
            <a:r>
              <a:rPr lang="en-US" sz="1800" b="0" i="0" u="none" strike="noStrike" baseline="0" dirty="0">
                <a:latin typeface="LinLibertineT"/>
              </a:rPr>
              <a:t> feature compression performance with </a:t>
            </a:r>
            <a:r>
              <a:rPr lang="en-US" sz="1800" b="0" i="0" u="none" strike="noStrike" baseline="0" dirty="0" err="1">
                <a:latin typeface="LinLibertineT"/>
              </a:rPr>
              <a:t>DeepCOD</a:t>
            </a:r>
            <a:r>
              <a:rPr lang="en-US" sz="1800" b="0" i="0" u="none" strike="noStrike" baseline="0" dirty="0">
                <a:latin typeface="LinLibertineT"/>
              </a:rPr>
              <a:t>. AgileNN can outperform by 20% to 70%. These results all demonstrate the adoption of XAI in AgileNN allows achieving higher feature sparsity with a much more lightweight Local NN and feature extractor.</a:t>
            </a:r>
          </a:p>
          <a:p>
            <a:pPr algn="l"/>
            <a:endParaRPr lang="en-US" sz="1800" b="0" i="0" u="none" strike="noStrike" baseline="0" dirty="0">
              <a:latin typeface="LinLibertineT"/>
            </a:endParaRPr>
          </a:p>
          <a:p>
            <a:pPr algn="l"/>
            <a:endParaRPr lang="en-US" sz="1800" b="0" i="0" u="none" strike="noStrike" baseline="0" dirty="0">
              <a:latin typeface="LinLibertineT"/>
            </a:endParaRPr>
          </a:p>
          <a:p>
            <a:pPr algn="l"/>
            <a:endParaRPr lang="en-US" sz="1800" b="0" i="0" u="none" strike="noStrike" baseline="0" dirty="0">
              <a:latin typeface="LinLibertineT"/>
            </a:endParaRP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187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We also compare the </a:t>
            </a:r>
            <a:r>
              <a:rPr lang="en-US" sz="1800" b="0" i="0" u="none" strike="noStrike" baseline="0" dirty="0" err="1">
                <a:latin typeface="LinLibertineT"/>
              </a:rPr>
              <a:t>AgileNN’s</a:t>
            </a:r>
            <a:r>
              <a:rPr lang="en-US" sz="1800" b="0" i="0" u="none" strike="noStrike" baseline="0" dirty="0">
                <a:latin typeface="LinLibertineT"/>
              </a:rPr>
              <a:t> local energy consumption to other schemes. Because AgileNN has more lightweight local NN and less data to transmit, it saves more computation and communication costs. The results show that </a:t>
            </a:r>
            <a:r>
              <a:rPr lang="en-US" sz="1800" b="0" i="0" u="none" strike="noStrike" baseline="0" dirty="0" err="1">
                <a:latin typeface="LinLibertineT"/>
              </a:rPr>
              <a:t>AgileNN’s</a:t>
            </a:r>
            <a:r>
              <a:rPr lang="en-US" sz="1800" b="0" i="0" u="none" strike="noStrike" baseline="0" dirty="0">
                <a:latin typeface="LinLibertineT"/>
              </a:rPr>
              <a:t> energy efficiency is 1.6x-2.5x higher than </a:t>
            </a:r>
            <a:r>
              <a:rPr lang="en-US" sz="1800" b="0" i="0" u="none" strike="noStrike" baseline="0" dirty="0" err="1">
                <a:latin typeface="LinLibertineT"/>
              </a:rPr>
              <a:t>DeepCOD</a:t>
            </a:r>
            <a:r>
              <a:rPr lang="en-US" sz="1800" b="0" i="0" u="none" strike="noStrike" baseline="0" dirty="0">
                <a:latin typeface="LinLibertineT"/>
              </a:rPr>
              <a:t> and 8x higher than </a:t>
            </a:r>
            <a:r>
              <a:rPr lang="en-US" sz="1800" b="0" i="0" u="none" strike="noStrike" baseline="0" dirty="0" err="1">
                <a:latin typeface="LinLibertineT"/>
              </a:rPr>
              <a:t>MCUNet</a:t>
            </a:r>
            <a:r>
              <a:rPr lang="en-US" sz="1800" b="0" i="0" u="none" strike="noStrike" baseline="0" dirty="0">
                <a:latin typeface="LinLibertineT"/>
              </a:rPr>
              <a:t>.</a:t>
            </a:r>
          </a:p>
          <a:p>
            <a:pPr algn="l"/>
            <a:endParaRPr lang="en-US" sz="1800" b="0" i="0" u="none" strike="noStrike" baseline="0" dirty="0">
              <a:latin typeface="LinLibertineT"/>
            </a:endParaRPr>
          </a:p>
          <a:p>
            <a:pPr algn="l"/>
            <a:r>
              <a:rPr lang="en-US" sz="1800" b="0" i="0" u="none" strike="noStrike" baseline="0" dirty="0">
                <a:latin typeface="LinLibertineT"/>
              </a:rPr>
              <a:t>Similarly, with 10% higher inference accuracy, </a:t>
            </a:r>
            <a:r>
              <a:rPr lang="en-US" sz="1800" b="0" i="0" u="none" strike="noStrike" baseline="0" dirty="0" err="1">
                <a:latin typeface="LinLibertineT"/>
              </a:rPr>
              <a:t>AgileNN</a:t>
            </a:r>
            <a:r>
              <a:rPr lang="en-US" sz="1800" b="0" i="0" u="none" strike="noStrike" baseline="0" dirty="0">
                <a:latin typeface="LinLibertineT"/>
              </a:rPr>
              <a:t> requires much less local memory and storage compared to </a:t>
            </a:r>
            <a:r>
              <a:rPr lang="en-US" sz="1800" b="0" i="0" u="none" strike="noStrike" baseline="0" dirty="0" err="1">
                <a:latin typeface="LinLibertineT"/>
              </a:rPr>
              <a:t>MCUNet</a:t>
            </a:r>
            <a:r>
              <a:rPr lang="en-US" sz="1800" b="0" i="0" u="none" strike="noStrike" baseline="0" dirty="0">
                <a:latin typeface="LinLibertineT"/>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577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tune the clock scaling factor on the microcontroller board to mimic other types of embedded devices with lower computing power. The results shows that AgileNN can keep end-to-end latency reduction by 2.1x to 2.5x on microcontrollers with different CPU frequencies, and this implies that AgileNN can be adopted on various microcontrollers with different computing powers.</a:t>
            </a:r>
          </a:p>
          <a:p>
            <a:pPr algn="l"/>
            <a:endParaRPr lang="en-US" sz="1200" b="0" i="0" u="none" strike="noStrike" baseline="0" dirty="0">
              <a:latin typeface="+mn-lt"/>
            </a:endParaRPr>
          </a:p>
          <a:p>
            <a:pPr algn="l"/>
            <a:r>
              <a:rPr lang="en-US" sz="1200" b="0" i="0" u="none" strike="noStrike" baseline="0" dirty="0">
                <a:latin typeface="+mn-lt"/>
              </a:rPr>
              <a:t>Because of  the </a:t>
            </a:r>
            <a:r>
              <a:rPr lang="en-US" sz="1200" b="0" i="0" u="none" strike="noStrike" baseline="0" dirty="0">
                <a:latin typeface="LinLibertineT"/>
              </a:rPr>
              <a:t>local constraints on power consumption and form factor, not all the embedded devices are equipped with high-speed </a:t>
            </a:r>
            <a:r>
              <a:rPr lang="en-US" sz="1200" b="0" i="0" u="none" strike="noStrike" baseline="0" dirty="0" err="1">
                <a:latin typeface="LinLibertineT"/>
              </a:rPr>
              <a:t>WiFi</a:t>
            </a:r>
            <a:r>
              <a:rPr lang="en-US" sz="1200" b="0" i="0" u="none" strike="noStrike" baseline="0" dirty="0">
                <a:latin typeface="LinLibertineT"/>
              </a:rPr>
              <a:t> modules. Instead, many of them have to use narrowband low-energy radios such as Bluetooth. Under different bandwidth constraints, AgileNN can constantly outperforms others and restrain the latency within 100ms and 50ms.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041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t>
            </a:r>
            <a:r>
              <a:rPr lang="en-US"/>
              <a:t>we proposed </a:t>
            </a:r>
            <a:r>
              <a:rPr lang="en-US" dirty="0"/>
              <a:t>a new NN offloading technique AgileNN, which leverages XAI to make offloading strategy data-centric and agile. It enables accurate, low latency and low cost NN inference on extremely weak embedded devices.</a:t>
            </a:r>
          </a:p>
          <a:p>
            <a:endParaRPr lang="en-US" dirty="0"/>
          </a:p>
          <a:p>
            <a:r>
              <a:rPr lang="en-US" dirty="0"/>
              <a:t>Our work is the first to integrate XAI techniques to NN offloading systems. And we demonstrate a practical solution to harnessing the power of XAI on weak devices, by migrating the expensive XAI computations from online inference to offline training.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258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end of my presentation. Thank you for listening!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C91C48-6981-422D-9DB2-E73A56F927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878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 feature importance evaluator, one key issue of existing XAI tools is that the accuracy of feature importance evaluation builds on accurate NN inference in advance. [x] If the NN hasn’t been well-trained, [x] its output will be ambiguous and leads to misleading importance scores. This is because the gradients computed from the NN outputs are highly random.</a:t>
            </a:r>
          </a:p>
          <a:p>
            <a:endParaRPr lang="en-US" dirty="0"/>
          </a:p>
          <a:p>
            <a:r>
              <a:rPr lang="en-US" dirty="0"/>
              <a:t>To address this limitation, we instead use an off-the-shelf well-trained model as a reference network to apply XAI tools. [x][x] Specifically, we initialize the feature extractor with the same weights and feed the features to this well-trained predictor for importance evaluation.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482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dog picture and a flower picture, the blue bars are the importance scores of dog features, and the red bars are the importance scores of flower features. </a:t>
            </a:r>
          </a:p>
          <a:p>
            <a:endParaRPr lang="en-US" dirty="0"/>
          </a:p>
          <a:p>
            <a:r>
              <a:rPr lang="en-US" dirty="0"/>
              <a:t>We can see the dog’s feature importance is highly skewed, because </a:t>
            </a:r>
            <a:r>
              <a:rPr lang="en-US" b="1" dirty="0"/>
              <a:t>from NN’s perspective</a:t>
            </a:r>
            <a:r>
              <a:rPr lang="en-US" dirty="0"/>
              <a:t>, only a small region (the dog face) is saying this picture is a dog picture.</a:t>
            </a:r>
          </a:p>
          <a:p>
            <a:endParaRPr lang="en-US" dirty="0"/>
          </a:p>
          <a:p>
            <a:r>
              <a:rPr lang="en-US" dirty="0"/>
              <a:t>But for the flower picture, many features tend to be equally important and each feature associates a specific flower in the picture, but each of them indicates this picture is a flower picture.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686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Top important features are not showing in the first-k channels</a:t>
            </a:r>
          </a:p>
          <a:p>
            <a:endParaRPr lang="en-US" dirty="0"/>
          </a:p>
          <a:p>
            <a:r>
              <a:rPr lang="en-US" dirty="0"/>
              <a:t>With accurate importance evaluation, we are able to construct loss functions that teach the feature extractor to produce importance-sorted features. </a:t>
            </a:r>
          </a:p>
          <a:p>
            <a:endParaRPr lang="en-US" dirty="0"/>
          </a:p>
          <a:p>
            <a:r>
              <a:rPr lang="en-US" dirty="0"/>
              <a:t>[x] Given an unsorted feature vector, a straightforward target is to sort them into strictly descending order, of which the loss function can be MSE as the difference between the original importance and the sorted importance. [x] However, this is a very difficult task and requires very high NN complexity. [x] In our experiments, the feature extractor has to stack at least 6 Conv layers to achieve stable training, which is expensive for local devices. [x]</a:t>
            </a:r>
          </a:p>
          <a:p>
            <a:endParaRPr lang="en-US" dirty="0"/>
          </a:p>
          <a:p>
            <a:r>
              <a:rPr lang="en-US" dirty="0"/>
              <a:t>[x] Instead, we think enforcing strict descending order is unnecessary and can be simplified. Specifically, we only enforce the minimum importance of features located in the first k channel to be larger than the maximum importance of features. By enforcing this constraint as a loss function, the features will be partitioned into important and less important portions with minimal learning effort. [x] In our experiments, the relaxed sorting ensures correct feature ordering without impairing the inference accuracy.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19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sng" strike="noStrike" baseline="0" dirty="0">
                <a:latin typeface="LinLibertineT"/>
              </a:rPr>
              <a:t>[WG] In all your oral speaking, please speak “neural networks” instead of “NNs”</a:t>
            </a:r>
          </a:p>
          <a:p>
            <a:pPr algn="l"/>
            <a:endParaRPr lang="en-US" sz="1800" b="0" i="0" u="none" strike="noStrike" baseline="0" dirty="0">
              <a:latin typeface="LinLibertineT"/>
            </a:endParaRPr>
          </a:p>
          <a:p>
            <a:pPr algn="l"/>
            <a:r>
              <a:rPr lang="en-US" sz="1800" b="0" i="0" u="none" strike="noStrike" baseline="0" dirty="0">
                <a:latin typeface="LinLibertineT"/>
              </a:rPr>
              <a:t>With the increasing capability of neural networks, there is a pressing need of enabling real-time NN inference on weak embedded devices, to allow more intelligent decision making. For example:</a:t>
            </a:r>
          </a:p>
          <a:p>
            <a:pPr algn="l"/>
            <a:endParaRPr lang="en-US" sz="1800" b="0" i="0" u="none" strike="noStrike" baseline="0" dirty="0">
              <a:latin typeface="LinLibertineT"/>
            </a:endParaRPr>
          </a:p>
          <a:p>
            <a:pPr algn="l"/>
            <a:r>
              <a:rPr lang="en-US" sz="1800" b="0" i="0" u="none" strike="noStrike" baseline="0" dirty="0">
                <a:latin typeface="LinLibertineT"/>
              </a:rPr>
              <a:t>[x] Neural networks could be running on wearables to detect health risks</a:t>
            </a:r>
          </a:p>
          <a:p>
            <a:pPr algn="l"/>
            <a:r>
              <a:rPr lang="en-US" sz="1800" b="0" i="0" u="none" strike="noStrike" baseline="0" dirty="0">
                <a:latin typeface="LinLibertineT"/>
              </a:rPr>
              <a:t>[x] They could also assist small drones and robots to better perceive and interact with the surroundings for autonomous navigation</a:t>
            </a:r>
          </a:p>
          <a:p>
            <a:pPr algn="l"/>
            <a:r>
              <a:rPr lang="en-US" sz="1800" b="0" i="0" u="none" strike="noStrike" baseline="0" dirty="0">
                <a:latin typeface="LinLibertineT"/>
              </a:rPr>
              <a:t>[x] In smart home scenarios, NNs could be deployed on sensors and actuators to optimize living conditions, such as access control, HVAC and lighting control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807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Predictions have different scales.</a:t>
            </a:r>
          </a:p>
          <a:p>
            <a:r>
              <a:rPr lang="en-US" dirty="0"/>
              <a:t>Use alpha to combine predictions as a weighted sum.</a:t>
            </a:r>
          </a:p>
        </p:txBody>
      </p:sp>
      <p:sp>
        <p:nvSpPr>
          <p:cNvPr id="4" name="Slide Number Placeholder 3"/>
          <p:cNvSpPr>
            <a:spLocks noGrp="1"/>
          </p:cNvSpPr>
          <p:nvPr>
            <p:ph type="sldNum" sz="quarter" idx="5"/>
          </p:nvPr>
        </p:nvSpPr>
        <p:spPr/>
        <p:txBody>
          <a:bodyPr/>
          <a:lstStyle/>
          <a:p>
            <a:fld id="{762C0E44-5744-437E-96E2-A8457C1D7AF8}" type="slidenum">
              <a:rPr lang="en-US" smtClean="0"/>
              <a:t>20</a:t>
            </a:fld>
            <a:endParaRPr lang="en-US"/>
          </a:p>
        </p:txBody>
      </p:sp>
    </p:spTree>
    <p:extLst>
      <p:ext uri="{BB962C8B-B14F-4D97-AF65-F5344CB8AC3E}">
        <p14:creationId xmlns:p14="http://schemas.microsoft.com/office/powerpoint/2010/main" val="3186919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a mapping layer to rearrange the channel indices of feature extractor’s output.</a:t>
            </a:r>
          </a:p>
          <a:p>
            <a:endParaRPr lang="en-US" dirty="0"/>
          </a:p>
          <a:p>
            <a:r>
              <a:rPr lang="en-US" dirty="0"/>
              <a:t>This mapping layer is constructed before training.</a:t>
            </a:r>
          </a:p>
          <a:p>
            <a:endParaRPr lang="en-US" dirty="0"/>
          </a:p>
          <a:p>
            <a:r>
              <a:rPr lang="en-US" dirty="0"/>
              <a:t>More specifically, we traverse the training dataset, feed every training data sample to the feature extractor, and find the channel that …</a:t>
            </a:r>
          </a:p>
        </p:txBody>
      </p:sp>
      <p:sp>
        <p:nvSpPr>
          <p:cNvPr id="4" name="Slide Number Placeholder 3"/>
          <p:cNvSpPr>
            <a:spLocks noGrp="1"/>
          </p:cNvSpPr>
          <p:nvPr>
            <p:ph type="sldNum" sz="quarter" idx="5"/>
          </p:nvPr>
        </p:nvSpPr>
        <p:spPr/>
        <p:txBody>
          <a:bodyPr/>
          <a:lstStyle/>
          <a:p>
            <a:fld id="{762C0E44-5744-437E-96E2-A8457C1D7AF8}" type="slidenum">
              <a:rPr lang="en-US" smtClean="0"/>
              <a:t>21</a:t>
            </a:fld>
            <a:endParaRPr lang="en-US"/>
          </a:p>
        </p:txBody>
      </p:sp>
    </p:spTree>
    <p:extLst>
      <p:ext uri="{BB962C8B-B14F-4D97-AF65-F5344CB8AC3E}">
        <p14:creationId xmlns:p14="http://schemas.microsoft.com/office/powerpoint/2010/main" val="3743024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As a prerequisite, we first evaluate the quality and cost of </a:t>
            </a:r>
            <a:r>
              <a:rPr lang="en-US" sz="1800" b="0" i="0" u="none" strike="noStrike" baseline="0" dirty="0" err="1">
                <a:latin typeface="LinLibertineT"/>
              </a:rPr>
              <a:t>AgileNN’s</a:t>
            </a:r>
            <a:r>
              <a:rPr lang="en-US" sz="1800" b="0" i="0" u="none" strike="noStrike" baseline="0" dirty="0">
                <a:latin typeface="LinLibertineT"/>
              </a:rPr>
              <a:t> training. As shown in Figure, during the training procedure, AgileNN exhibits a very similar rate of training convergence in terms of test accuracy and loss, compared to regular training of MobileNetV2 on CIFAR-100 and SVHN datasets.</a:t>
            </a:r>
          </a:p>
          <a:p>
            <a:pPr algn="l"/>
            <a:endParaRPr lang="en-US" sz="1800" b="0" i="0" u="none" strike="noStrike" baseline="0" dirty="0">
              <a:latin typeface="LinLibertineT"/>
            </a:endParaRPr>
          </a:p>
          <a:p>
            <a:pPr algn="l"/>
            <a:r>
              <a:rPr lang="en-US" dirty="0"/>
              <a:t>On the other hand, </a:t>
            </a:r>
            <a:r>
              <a:rPr lang="en-US" sz="1800" b="0" i="0" u="none" strike="noStrike" baseline="0" dirty="0">
                <a:latin typeface="LinLibertineT"/>
              </a:rPr>
              <a:t>we observe 3x-4x wall-clock time increase for each training epoch in AgileNN. This is because the training should pay extra computation to evaluate feature importance and obtain the corresponding training feedback. But this is pure offline efforts, and we can also reduce training time by using more lightweight XAI tools.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00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AgileNN’s</a:t>
            </a:r>
            <a:r>
              <a:rPr lang="en-US" dirty="0"/>
              <a:t> training, we encourage higher skewness of feature importance to improve compressibility and reduce communication latency.</a:t>
            </a:r>
          </a:p>
          <a:p>
            <a:endParaRPr lang="en-US" dirty="0"/>
          </a:p>
          <a:p>
            <a:r>
              <a:rPr lang="en-US" dirty="0"/>
              <a:t>In our evaluation, for example, on cifar100 dataset, if we enforce 20% of features to occupy from 70% to 90% of total importance. We can reduce the transmission time by half but this also reduces the inference accuracy because the local predictor may not be powerful enough to process more information.</a:t>
            </a:r>
          </a:p>
          <a:p>
            <a:endParaRPr lang="en-US" dirty="0"/>
          </a:p>
          <a:p>
            <a:r>
              <a:rPr lang="en-US" dirty="0"/>
              <a:t>This tradeoff also appears on other datasets.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173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deploying neural networks on these small devices is very challenging because of the huge gap between these devices’ weak capabilities and neural networks’ high computing demands. For example:</a:t>
            </a:r>
          </a:p>
          <a:p>
            <a:endParaRPr lang="en-US" dirty="0"/>
          </a:p>
          <a:p>
            <a:r>
              <a:rPr lang="en-US" dirty="0"/>
              <a:t>Commonly used microcontrollers such as STM32 and MSP430 only have less than 1MB memory and tens to hundreds of MHz CPUs.</a:t>
            </a:r>
          </a:p>
          <a:p>
            <a:endParaRPr lang="en-US" dirty="0"/>
          </a:p>
          <a:p>
            <a:r>
              <a:rPr lang="en-US" dirty="0"/>
              <a:t>[x] But popular convolutional networks like ResNet50 and VGG16 require over 100MB of memory, and 2GHz CPU to achieve 60ms inference latency. Such requirement may be achieved on powerful mobile devices such as smartphones and laptops.</a:t>
            </a:r>
          </a:p>
          <a:p>
            <a:endParaRPr lang="en-US" dirty="0"/>
          </a:p>
          <a:p>
            <a:r>
              <a:rPr lang="en-US" dirty="0"/>
              <a:t>[x] But it is unaffordable for weak microcontrollers.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455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[WG] I removed the annotation table here. Make sure that you explain the annotations of NN and features. The rest are easy to understand.</a:t>
            </a:r>
          </a:p>
          <a:p>
            <a:endParaRPr lang="en-US" dirty="0"/>
          </a:p>
          <a:p>
            <a:r>
              <a:rPr lang="en-US" dirty="0"/>
              <a:t>[x] To bridge this gap, researchers have used pruning, compression and neural architecture search to reduce the local neural network complexity. However, to fit to the embedded devices’ local resource constraints, these techniques always lead to oversimplified neural network structures and reduce the inference accuracy.</a:t>
            </a:r>
          </a:p>
          <a:p>
            <a:endParaRPr lang="en-US" dirty="0"/>
          </a:p>
          <a:p>
            <a:r>
              <a:rPr lang="en-US" dirty="0"/>
              <a:t>[x] Instead, a better solution to avoiding accuracy loss is to offload the NN computation to a remote server. To minimize the communication cost, one can compress the NN input data before transmission, but the compression ratio cannot be too high to avoid information loss, and aggressively compressing data will lose important information in data and reduces accuracy.</a:t>
            </a:r>
          </a:p>
          <a:p>
            <a:endParaRPr lang="en-US" dirty="0"/>
          </a:p>
          <a:p>
            <a:r>
              <a:rPr lang="en-US" dirty="0"/>
              <a:t>[x] Later research efforts suggest partitioning the NN and using a local NN to </a:t>
            </a:r>
            <a:r>
              <a:rPr lang="en-US" dirty="0" err="1"/>
              <a:t>sparsify</a:t>
            </a:r>
            <a:r>
              <a:rPr lang="en-US" dirty="0"/>
              <a:t> the data into a more compressible feature space before transmission. However, they need to use an expensive local NN to correctly extract data features and enforce feature sparsity. Such expensive local NN, in most cases, are unaffordable by weak embedded devices.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352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The key reason for this expensive local NN is that the existing NN partitioning schemes </a:t>
            </a:r>
            <a:r>
              <a:rPr lang="en-US" dirty="0" err="1"/>
              <a:t>regardlessly</a:t>
            </a:r>
            <a:r>
              <a:rPr lang="en-US" dirty="0"/>
              <a:t> apply the same learning scheme to every input data sample. In other words, even for easier data samples, they will still need to spend the same computing cost as for the most difficult data sample. </a:t>
            </a:r>
          </a:p>
          <a:p>
            <a:endParaRPr lang="en-US" dirty="0"/>
          </a:p>
          <a:p>
            <a:r>
              <a:rPr lang="en-US" dirty="0"/>
              <a:t>[x] Instead, our goal is to shift the rationale of NN partitioning and offloading from fixed to agile and data-centric. Specifically, we identify different data samples’ heterogeneity in NN inference as the importance of different data features to NN inference, and incorporate such feature importance into the offloading strategy. In this way, the weak device can adaptively partition the NN inference for each data sample according to its characteristics, to minimize the offloading cost.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556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basic idea, we propose AgileNN, a new offloading technique [x] that adapts the offloading strategy to each data sample. </a:t>
            </a:r>
          </a:p>
          <a:p>
            <a:endParaRPr lang="en-US" dirty="0"/>
          </a:p>
          <a:p>
            <a:r>
              <a:rPr lang="en-US" dirty="0"/>
              <a:t>[x] [x] On the local device, a</a:t>
            </a:r>
            <a:r>
              <a:rPr lang="zh-CN" altLang="en-US" dirty="0"/>
              <a:t> </a:t>
            </a:r>
            <a:r>
              <a:rPr lang="en-US" altLang="zh-CN" dirty="0"/>
              <a:t>lightweight</a:t>
            </a:r>
            <a:r>
              <a:rPr lang="zh-CN" altLang="en-US" dirty="0"/>
              <a:t> </a:t>
            </a:r>
            <a:r>
              <a:rPr lang="en-US" altLang="zh-CN" dirty="0"/>
              <a:t>feature</a:t>
            </a:r>
            <a:r>
              <a:rPr lang="zh-CN" altLang="en-US" dirty="0"/>
              <a:t> </a:t>
            </a:r>
            <a:r>
              <a:rPr lang="en-US" altLang="zh-CN" dirty="0"/>
              <a:t>extractor</a:t>
            </a:r>
            <a:r>
              <a:rPr lang="zh-CN" altLang="en-US" dirty="0"/>
              <a:t> </a:t>
            </a:r>
            <a:r>
              <a:rPr lang="en-US" altLang="zh-CN" dirty="0"/>
              <a:t>will</a:t>
            </a:r>
            <a:r>
              <a:rPr lang="zh-CN" altLang="en-US" dirty="0"/>
              <a:t> </a:t>
            </a:r>
            <a:r>
              <a:rPr lang="en-US" altLang="zh-CN" dirty="0"/>
              <a:t>be</a:t>
            </a:r>
            <a:r>
              <a:rPr lang="zh-CN" altLang="en-US" dirty="0"/>
              <a:t> </a:t>
            </a:r>
            <a:r>
              <a:rPr lang="en-US" altLang="zh-CN" dirty="0"/>
              <a:t>used</a:t>
            </a:r>
            <a:r>
              <a:rPr lang="zh-CN" altLang="en-US" dirty="0"/>
              <a:t> </a:t>
            </a:r>
            <a:r>
              <a:rPr lang="en-US" altLang="zh-CN" dirty="0"/>
              <a:t>to</a:t>
            </a:r>
            <a:r>
              <a:rPr lang="zh-CN" altLang="en-US" dirty="0"/>
              <a:t> </a:t>
            </a:r>
            <a:r>
              <a:rPr lang="en-US" altLang="zh-CN" dirty="0"/>
              <a:t>evaluate</a:t>
            </a:r>
            <a:r>
              <a:rPr lang="zh-CN" altLang="en-US" dirty="0"/>
              <a:t> </a:t>
            </a:r>
            <a:r>
              <a:rPr lang="en-US" altLang="zh-CN" dirty="0"/>
              <a:t>the</a:t>
            </a:r>
            <a:r>
              <a:rPr lang="zh-CN" altLang="en-US" dirty="0"/>
              <a:t> </a:t>
            </a:r>
            <a:r>
              <a:rPr lang="en-US" altLang="zh-CN" dirty="0"/>
              <a:t>importance of each data sample’s extracted features to the inference task, </a:t>
            </a:r>
            <a:r>
              <a:rPr lang="en-US" dirty="0"/>
              <a:t>and these features are partitioned into important and less important features. </a:t>
            </a:r>
          </a:p>
          <a:p>
            <a:endParaRPr lang="en-US" dirty="0"/>
          </a:p>
          <a:p>
            <a:r>
              <a:rPr lang="en-US" dirty="0"/>
              <a:t>[x] Only the few important features will be retained locally and their representativeness allows them to be perceived by a lightweight local NN.</a:t>
            </a:r>
          </a:p>
          <a:p>
            <a:endParaRPr lang="en-US" dirty="0"/>
          </a:p>
          <a:p>
            <a:r>
              <a:rPr lang="en-US" dirty="0"/>
              <a:t>[x] The less important features are less relevant to the inference task and are hence more compressible. They will then be compressed with much higher ratio and offloaded for remote inference with much lower cost.</a:t>
            </a:r>
          </a:p>
          <a:p>
            <a:endParaRPr lang="en-US" dirty="0"/>
          </a:p>
          <a:p>
            <a:r>
              <a:rPr lang="en-US" dirty="0"/>
              <a:t>[x] Finally, predictions from Local and remote will be combined on the local device.</a:t>
            </a:r>
          </a:p>
          <a:p>
            <a:endParaRPr lang="en-US" dirty="0"/>
          </a:p>
          <a:p>
            <a:r>
              <a:rPr lang="en-US" dirty="0"/>
              <a:t>[x] To realize this offloading framework, we will have to address two challenges. The first is how to correctly and efficiently evaluate feature importance, and the second is how to maximize the compressibility of less important features to be transmitted.</a:t>
            </a:r>
          </a:p>
          <a:p>
            <a:endParaRPr lang="en-US" dirty="0"/>
          </a:p>
          <a:p>
            <a:endParaRPr lang="en-US" dirty="0"/>
          </a:p>
        </p:txBody>
      </p:sp>
      <p:sp>
        <p:nvSpPr>
          <p:cNvPr id="4" name="Slide Number Placeholder 3"/>
          <p:cNvSpPr>
            <a:spLocks noGrp="1"/>
          </p:cNvSpPr>
          <p:nvPr>
            <p:ph type="sldNum" sz="quarter" idx="5"/>
          </p:nvPr>
        </p:nvSpPr>
        <p:spPr/>
        <p:txBody>
          <a:bodyPr/>
          <a:lstStyle/>
          <a:p>
            <a:fld id="{762C0E44-5744-437E-96E2-A8457C1D7AF8}" type="slidenum">
              <a:rPr lang="en-US" smtClean="0"/>
              <a:t>6</a:t>
            </a:fld>
            <a:endParaRPr lang="en-US"/>
          </a:p>
        </p:txBody>
      </p:sp>
    </p:spTree>
    <p:extLst>
      <p:ext uri="{BB962C8B-B14F-4D97-AF65-F5344CB8AC3E}">
        <p14:creationId xmlns:p14="http://schemas.microsoft.com/office/powerpoint/2010/main" val="3612894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to the first challenge is to leverage Explainable AI to evaluate feature importance. </a:t>
            </a:r>
          </a:p>
          <a:p>
            <a:endParaRPr lang="en-US" dirty="0"/>
          </a:p>
          <a:p>
            <a:r>
              <a:rPr lang="en-US" dirty="0"/>
              <a:t>[x] Typical XAI techniques compute the neural network output’s gradients with respect to feature variables. </a:t>
            </a:r>
          </a:p>
          <a:p>
            <a:endParaRPr lang="en-US" dirty="0"/>
          </a:p>
          <a:p>
            <a:r>
              <a:rPr lang="en-US" dirty="0"/>
              <a:t>[x] By analyzing these gradients, XAI reports the importance score indicating each feature’s contribution to the neural network’s prediction. </a:t>
            </a:r>
          </a:p>
          <a:p>
            <a:endParaRPr lang="en-US" dirty="0"/>
          </a:p>
          <a:p>
            <a:r>
              <a:rPr lang="en-US" dirty="0"/>
              <a:t>[x] However, running XAI tools </a:t>
            </a:r>
            <a:r>
              <a:rPr lang="en-US" altLang="zh-CN" dirty="0"/>
              <a:t>at run-time</a:t>
            </a:r>
            <a:r>
              <a:rPr lang="en-US" dirty="0"/>
              <a:t> is computationally expensive because gradient calculation require hundreds of MB of memory and the XAI algorithm itself may need many iterations to produce a single result</a:t>
            </a:r>
            <a:r>
              <a:rPr lang="en-US"/>
              <a:t>, which </a:t>
            </a:r>
            <a:r>
              <a:rPr lang="en-US" dirty="0"/>
              <a:t>is not affordable on small embedded devices. </a:t>
            </a:r>
          </a:p>
          <a:p>
            <a:endParaRPr lang="en-US" dirty="0"/>
          </a:p>
          <a:p>
            <a:r>
              <a:rPr lang="en-US" dirty="0"/>
              <a:t>[x] Instead, we migrate the such online computation to offline by training an XAI-enabled feature extractor</a:t>
            </a:r>
          </a:p>
          <a:p>
            <a:endParaRPr lang="en-US" dirty="0"/>
          </a:p>
          <a:p>
            <a:r>
              <a:rPr lang="en-US" dirty="0"/>
              <a:t>[x] During offline training, XAI is acting as a supervisor that trains the feature extractor to output features that always produces top important features at first-k channels.</a:t>
            </a:r>
          </a:p>
          <a:p>
            <a:endParaRPr lang="en-US" dirty="0"/>
          </a:p>
          <a:p>
            <a:r>
              <a:rPr lang="en-US" dirty="0"/>
              <a:t>[x] Then, during online inference, the produced feature vector can be</a:t>
            </a:r>
            <a:r>
              <a:rPr lang="zh-CN" altLang="en-US" dirty="0"/>
              <a:t> </a:t>
            </a:r>
            <a:r>
              <a:rPr lang="en-US" dirty="0"/>
              <a:t>directly used to split data features into important and less important portions.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908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to the second challenge is to make sure that the distribution of feature importance is highly skewed, such that the </a:t>
            </a:r>
            <a:r>
              <a:rPr lang="en-US" dirty="0" err="1"/>
              <a:t>importances</a:t>
            </a:r>
            <a:r>
              <a:rPr lang="en-US" dirty="0"/>
              <a:t> of few top features are much higher than the importance of the rest majority of features. Such skewness ensures that the less important features are highly redundant and can be compressed at high ratio.</a:t>
            </a:r>
          </a:p>
          <a:p>
            <a:endParaRPr lang="en-US" dirty="0"/>
          </a:p>
          <a:p>
            <a:r>
              <a:rPr lang="en-US" dirty="0"/>
              <a:t>[x] We enforce such skewness when training the feature extractor, by controlling the loss function. More specifically, our design of the loss function consists of two parts: the disorder loss and skewness loss. </a:t>
            </a:r>
          </a:p>
          <a:p>
            <a:endParaRPr lang="en-US" dirty="0"/>
          </a:p>
          <a:p>
            <a:r>
              <a:rPr lang="en-US" dirty="0"/>
              <a:t>[x] We first use the disorder loss to ensure that the topmost important features are always extracted into the first-k channels in the feature vector.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In particular, the disorder loss encourages the lowest importance of the first-k features to be larger than the highest importance of the remaining features. Achieving this only requires minimal ordering efforts, so it can be learned by a lightweight feature extractor. </a:t>
            </a:r>
          </a:p>
          <a:p>
            <a:endParaRPr lang="en-US" dirty="0"/>
          </a:p>
          <a:p>
            <a:r>
              <a:rPr lang="en-US" dirty="0"/>
              <a:t>[x] We express the loss function using min max functions, which are differentiable to compute training feedbacks.</a:t>
            </a:r>
          </a:p>
          <a:p>
            <a:endParaRPr lang="en-US" dirty="0"/>
          </a:p>
          <a:p>
            <a:r>
              <a:rPr lang="en-US" dirty="0"/>
              <a:t>[x] After that, we further use the skewness loss to enforce skewness, between the group of important features in the first-k feature channels and the group of less important features in other feature channels.</a:t>
            </a:r>
          </a:p>
          <a:p>
            <a:endParaRPr lang="en-US" dirty="0"/>
          </a:p>
          <a:p>
            <a:r>
              <a:rPr lang="en-US" dirty="0"/>
              <a:t>[x] we </a:t>
            </a:r>
            <a:r>
              <a:rPr lang="en-US" altLang="zh-CN" dirty="0"/>
              <a:t>also </a:t>
            </a:r>
            <a:r>
              <a:rPr lang="en-US" dirty="0"/>
              <a:t>use max function to express the skewness loss. The user can set a specific objective, indicated as \rho, for the cumulative importance of the top-k features that will be retained at the local device.</a:t>
            </a:r>
          </a:p>
        </p:txBody>
      </p:sp>
      <p:sp>
        <p:nvSpPr>
          <p:cNvPr id="4" name="Slide Number Placeholder 3"/>
          <p:cNvSpPr>
            <a:spLocks noGrp="1"/>
          </p:cNvSpPr>
          <p:nvPr>
            <p:ph type="sldNum" sz="quarter" idx="5"/>
          </p:nvPr>
        </p:nvSpPr>
        <p:spPr/>
        <p:txBody>
          <a:bodyPr/>
          <a:lstStyle/>
          <a:p>
            <a:fld id="{762C0E44-5744-437E-96E2-A8457C1D7AF8}" type="slidenum">
              <a:rPr lang="en-US" smtClean="0"/>
              <a:t>8</a:t>
            </a:fld>
            <a:endParaRPr lang="en-US"/>
          </a:p>
        </p:txBody>
      </p:sp>
    </p:spTree>
    <p:extLst>
      <p:ext uri="{BB962C8B-B14F-4D97-AF65-F5344CB8AC3E}">
        <p14:creationId xmlns:p14="http://schemas.microsoft.com/office/powerpoint/2010/main" val="141800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such loss functions, we present the offline training procedure of </a:t>
            </a:r>
            <a:r>
              <a:rPr lang="en-US" dirty="0" err="1"/>
              <a:t>AgileNN</a:t>
            </a:r>
            <a:r>
              <a:rPr lang="en-US" dirty="0"/>
              <a:t>, which jointly trains the feature extractor, local NN and remote NN. The feature extractor extracts features from every training data sample. The first k feature channels are used as the input to the local NN and the remaining channels are the input to the remote NN. </a:t>
            </a:r>
          </a:p>
          <a:p>
            <a:endParaRPr lang="en-US" dirty="0"/>
          </a:p>
          <a:p>
            <a:r>
              <a:rPr lang="en-US" dirty="0"/>
              <a:t>[x] During training, the feature vector of each training data sample is sent to an XAI-based feature importance evaluator. We use an off-the-shelf pretrained NN as a reference NN to ensure accurate importance evaluation. Otherwise, during training when the local and remote NN are not well-trained, the gradients computed by XAI tools are random and the importance scores cannot provide correct guidance.</a:t>
            </a:r>
          </a:p>
          <a:p>
            <a:endParaRPr lang="en-US" dirty="0"/>
          </a:p>
          <a:p>
            <a:r>
              <a:rPr lang="en-US" dirty="0"/>
              <a:t>[x] The evaluated importance scores will be used to construct the XAI loss function as described before, which firstly ensures the features at the first k channels are topmost important, and secondly ensures the importance skewness to improve the compressibility of the remaining features.</a:t>
            </a:r>
          </a:p>
          <a:p>
            <a:endParaRPr lang="en-US" dirty="0"/>
          </a:p>
          <a:p>
            <a:r>
              <a:rPr lang="en-US" dirty="0"/>
              <a:t>[x] Of course, the training is also supervised by the regular prediction loss function to ensure inference accuracy.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035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DC9D6-D583-C802-29C7-BAF1140E07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5CB8F2-13CA-6242-BEDF-A9EE5C9D25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F10BE2-B385-C5BC-9EBF-515139C24227}"/>
              </a:ext>
            </a:extLst>
          </p:cNvPr>
          <p:cNvSpPr>
            <a:spLocks noGrp="1"/>
          </p:cNvSpPr>
          <p:nvPr>
            <p:ph type="dt" sz="half" idx="10"/>
          </p:nvPr>
        </p:nvSpPr>
        <p:spPr/>
        <p:txBody>
          <a:bodyPr/>
          <a:lstStyle/>
          <a:p>
            <a:fld id="{2B730C78-ACD6-4415-A110-16A563FDE6CE}" type="datetimeFigureOut">
              <a:rPr lang="en-US" smtClean="0"/>
              <a:t>1/30/2023</a:t>
            </a:fld>
            <a:endParaRPr lang="en-US"/>
          </a:p>
        </p:txBody>
      </p:sp>
      <p:sp>
        <p:nvSpPr>
          <p:cNvPr id="5" name="Footer Placeholder 4">
            <a:extLst>
              <a:ext uri="{FF2B5EF4-FFF2-40B4-BE49-F238E27FC236}">
                <a16:creationId xmlns:a16="http://schemas.microsoft.com/office/drawing/2014/main" id="{6924DC0A-56C8-5991-5A95-4B9F7DE6C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04E91-2E07-EDC4-4726-269E684FD1B9}"/>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2557202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490F-D6F1-D846-E012-8D4C7B4431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6ED7CB-9968-4A1D-EBF8-711A931C15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30375-A614-76F8-BCA2-43924A8DE5B5}"/>
              </a:ext>
            </a:extLst>
          </p:cNvPr>
          <p:cNvSpPr>
            <a:spLocks noGrp="1"/>
          </p:cNvSpPr>
          <p:nvPr>
            <p:ph type="dt" sz="half" idx="10"/>
          </p:nvPr>
        </p:nvSpPr>
        <p:spPr/>
        <p:txBody>
          <a:bodyPr/>
          <a:lstStyle/>
          <a:p>
            <a:fld id="{2B730C78-ACD6-4415-A110-16A563FDE6CE}" type="datetimeFigureOut">
              <a:rPr lang="en-US" smtClean="0"/>
              <a:t>1/30/2023</a:t>
            </a:fld>
            <a:endParaRPr lang="en-US"/>
          </a:p>
        </p:txBody>
      </p:sp>
      <p:sp>
        <p:nvSpPr>
          <p:cNvPr id="5" name="Footer Placeholder 4">
            <a:extLst>
              <a:ext uri="{FF2B5EF4-FFF2-40B4-BE49-F238E27FC236}">
                <a16:creationId xmlns:a16="http://schemas.microsoft.com/office/drawing/2014/main" id="{A82D880D-93C0-BECB-2718-A957C3618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C3CCF-974A-BD16-4BC5-949494A1AAE6}"/>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3711002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0368F1-46EA-BD00-A51D-FD78600D2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5775BF-95BB-0EB2-50E9-4AD5BE0D12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C67DAF-6629-181A-4AA8-448C3C8F5716}"/>
              </a:ext>
            </a:extLst>
          </p:cNvPr>
          <p:cNvSpPr>
            <a:spLocks noGrp="1"/>
          </p:cNvSpPr>
          <p:nvPr>
            <p:ph type="dt" sz="half" idx="10"/>
          </p:nvPr>
        </p:nvSpPr>
        <p:spPr/>
        <p:txBody>
          <a:bodyPr/>
          <a:lstStyle/>
          <a:p>
            <a:fld id="{2B730C78-ACD6-4415-A110-16A563FDE6CE}" type="datetimeFigureOut">
              <a:rPr lang="en-US" smtClean="0"/>
              <a:t>1/30/2023</a:t>
            </a:fld>
            <a:endParaRPr lang="en-US"/>
          </a:p>
        </p:txBody>
      </p:sp>
      <p:sp>
        <p:nvSpPr>
          <p:cNvPr id="5" name="Footer Placeholder 4">
            <a:extLst>
              <a:ext uri="{FF2B5EF4-FFF2-40B4-BE49-F238E27FC236}">
                <a16:creationId xmlns:a16="http://schemas.microsoft.com/office/drawing/2014/main" id="{A4E1C24A-5C38-AE11-6C13-CD20E8E87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78724-61A1-1233-3FD9-64F607DAF76E}"/>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1593779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66804"/>
            <a:ext cx="10363200" cy="1470025"/>
          </a:xfrm>
          <a:ln>
            <a:noFill/>
          </a:ln>
          <a:effectLst/>
        </p:spPr>
        <p:txBody>
          <a:bodyPr/>
          <a:lstStyle>
            <a:lvl1pPr>
              <a:defRPr u="none">
                <a:solidFill>
                  <a:srgbClr val="C00000"/>
                </a:solidFill>
                <a:effectLst/>
              </a:defRPr>
            </a:lvl1pPr>
          </a:lstStyle>
          <a:p>
            <a:r>
              <a:rPr lang="en-US" dirty="0"/>
              <a:t>Click to edit Master title style</a:t>
            </a:r>
          </a:p>
        </p:txBody>
      </p:sp>
      <p:sp>
        <p:nvSpPr>
          <p:cNvPr id="3" name="Subtitle 2"/>
          <p:cNvSpPr>
            <a:spLocks noGrp="1"/>
          </p:cNvSpPr>
          <p:nvPr>
            <p:ph type="subTitle" idx="1"/>
          </p:nvPr>
        </p:nvSpPr>
        <p:spPr>
          <a:xfrm>
            <a:off x="1828800" y="3432175"/>
            <a:ext cx="8534400" cy="1752600"/>
          </a:xfrm>
          <a:effectLst/>
        </p:spPr>
        <p:txBody>
          <a:bodyPr/>
          <a:lstStyle>
            <a:lvl1pPr marL="0" indent="0" algn="ctr">
              <a:buNone/>
              <a:defRPr>
                <a:solidFill>
                  <a:srgbClr val="002B54"/>
                </a:solidFill>
              </a:defRPr>
            </a:lvl1pPr>
            <a:lvl2pPr marL="192872" indent="0" algn="ctr">
              <a:buNone/>
              <a:defRPr>
                <a:solidFill>
                  <a:schemeClr val="tx1">
                    <a:tint val="75000"/>
                  </a:schemeClr>
                </a:solidFill>
              </a:defRPr>
            </a:lvl2pPr>
            <a:lvl3pPr marL="385743" indent="0" algn="ctr">
              <a:buNone/>
              <a:defRPr>
                <a:solidFill>
                  <a:schemeClr val="tx1">
                    <a:tint val="75000"/>
                  </a:schemeClr>
                </a:solidFill>
              </a:defRPr>
            </a:lvl3pPr>
            <a:lvl4pPr marL="578615" indent="0" algn="ctr">
              <a:buNone/>
              <a:defRPr>
                <a:solidFill>
                  <a:schemeClr val="tx1">
                    <a:tint val="75000"/>
                  </a:schemeClr>
                </a:solidFill>
              </a:defRPr>
            </a:lvl4pPr>
            <a:lvl5pPr marL="771487" indent="0" algn="ctr">
              <a:buNone/>
              <a:defRPr>
                <a:solidFill>
                  <a:schemeClr val="tx1">
                    <a:tint val="75000"/>
                  </a:schemeClr>
                </a:solidFill>
              </a:defRPr>
            </a:lvl5pPr>
            <a:lvl6pPr marL="964358" indent="0" algn="ctr">
              <a:buNone/>
              <a:defRPr>
                <a:solidFill>
                  <a:schemeClr val="tx1">
                    <a:tint val="75000"/>
                  </a:schemeClr>
                </a:solidFill>
              </a:defRPr>
            </a:lvl6pPr>
            <a:lvl7pPr marL="1157229" indent="0" algn="ctr">
              <a:buNone/>
              <a:defRPr>
                <a:solidFill>
                  <a:schemeClr val="tx1">
                    <a:tint val="75000"/>
                  </a:schemeClr>
                </a:solidFill>
              </a:defRPr>
            </a:lvl7pPr>
            <a:lvl8pPr marL="1350101" indent="0" algn="ctr">
              <a:buNone/>
              <a:defRPr>
                <a:solidFill>
                  <a:schemeClr val="tx1">
                    <a:tint val="75000"/>
                  </a:schemeClr>
                </a:solidFill>
              </a:defRPr>
            </a:lvl8pPr>
            <a:lvl9pPr marL="154297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C692DB3-1AAE-474B-8E14-AA6926BDBA96}" type="datetime1">
              <a:rPr lang="en-US" smtClean="0"/>
              <a:t>1/30/2023</a:t>
            </a:fld>
            <a:endParaRPr lang="en-US"/>
          </a:p>
        </p:txBody>
      </p:sp>
      <p:sp>
        <p:nvSpPr>
          <p:cNvPr id="5" name="Footer Placeholder 4"/>
          <p:cNvSpPr>
            <a:spLocks noGrp="1"/>
          </p:cNvSpPr>
          <p:nvPr>
            <p:ph type="ftr" sz="quarter" idx="11"/>
          </p:nvPr>
        </p:nvSpPr>
        <p:spPr>
          <a:xfrm>
            <a:off x="3962400" y="6356365"/>
            <a:ext cx="4064000" cy="365125"/>
          </a:xfrm>
        </p:spPr>
        <p:txBody>
          <a:bodyPr/>
          <a:lstStyle>
            <a:lvl1pPr>
              <a:defRPr sz="591">
                <a:solidFill>
                  <a:schemeClr val="tx1"/>
                </a:solidFill>
              </a:defRPr>
            </a:lvl1pPr>
          </a:lstStyle>
          <a:p>
            <a:r>
              <a:rPr lang="en-US" dirty="0"/>
              <a:t>ACM/IEEE SEC 2018</a:t>
            </a:r>
          </a:p>
        </p:txBody>
      </p:sp>
      <p:sp>
        <p:nvSpPr>
          <p:cNvPr id="6" name="Slide Number Placeholder 5"/>
          <p:cNvSpPr>
            <a:spLocks noGrp="1"/>
          </p:cNvSpPr>
          <p:nvPr>
            <p:ph type="sldNum" sz="quarter" idx="12"/>
          </p:nvPr>
        </p:nvSpPr>
        <p:spPr/>
        <p:txBody>
          <a:bodyPr/>
          <a:lstStyle>
            <a:lvl1pPr>
              <a:defRPr sz="1100"/>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577045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p:cNvSpPr/>
          <p:nvPr/>
        </p:nvSpPr>
        <p:spPr>
          <a:xfrm>
            <a:off x="0" y="0"/>
            <a:ext cx="12192000" cy="1143000"/>
          </a:xfrm>
          <a:prstGeom prst="rect">
            <a:avLst/>
          </a:prstGeom>
          <a:solidFill>
            <a:srgbClr val="002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2" name="Title 1"/>
          <p:cNvSpPr>
            <a:spLocks noGrp="1"/>
          </p:cNvSpPr>
          <p:nvPr>
            <p:ph type="title"/>
          </p:nvPr>
        </p:nvSpPr>
        <p:spPr>
          <a:xfrm>
            <a:off x="609600" y="0"/>
            <a:ext cx="10972800" cy="1143000"/>
          </a:xfrm>
        </p:spPr>
        <p:txBody>
          <a:bodyPr>
            <a:normAutofit/>
          </a:bodyPr>
          <a:lstStyle>
            <a:lvl1pPr algn="l">
              <a:defRPr sz="2700"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600" y="1219200"/>
            <a:ext cx="10972800" cy="5029200"/>
          </a:xfrm>
        </p:spPr>
        <p:txBody>
          <a:bodyPr/>
          <a:lstStyle>
            <a:lvl1pPr marL="144463" indent="317500" algn="just">
              <a:buClr>
                <a:srgbClr val="F3B50F"/>
              </a:buClr>
              <a:buSzPct val="90000"/>
              <a:buFont typeface="Wingdings" pitchFamily="2" charset="2"/>
              <a:buChar char="§"/>
              <a:tabLst>
                <a:tab pos="628650" algn="l"/>
              </a:tabLst>
              <a:defRPr sz="2800"/>
            </a:lvl1pPr>
            <a:lvl2pPr marL="573088" indent="260350">
              <a:buClr>
                <a:srgbClr val="558ED5"/>
              </a:buClr>
              <a:buSzPct val="90000"/>
              <a:buFont typeface="Wingdings" pitchFamily="2" charset="2"/>
              <a:buChar char="§"/>
              <a:defRPr sz="2000"/>
            </a:lvl2pPr>
            <a:lvl3pPr marL="858838" indent="285750">
              <a:buClr>
                <a:srgbClr val="E66C7D"/>
              </a:buClr>
              <a:buSzPct val="90000"/>
              <a:defRPr sz="1600"/>
            </a:lvl3pPr>
            <a:lvl4pPr marL="1144588" indent="287338">
              <a:defRPr sz="1400"/>
            </a:lvl4pPr>
            <a:lvl5pPr marL="1487488" indent="28575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BA44412-E8D7-40E2-A4F4-C18346605506}" type="datetime1">
              <a:rPr lang="en-US" smtClean="0"/>
              <a:t>1/30/2023</a:t>
            </a:fld>
            <a:endParaRPr lang="en-US"/>
          </a:p>
        </p:txBody>
      </p:sp>
      <p:sp>
        <p:nvSpPr>
          <p:cNvPr id="6" name="Slide Number Placeholder 5"/>
          <p:cNvSpPr>
            <a:spLocks noGrp="1"/>
          </p:cNvSpPr>
          <p:nvPr>
            <p:ph type="sldNum" sz="quarter" idx="12"/>
          </p:nvPr>
        </p:nvSpPr>
        <p:spPr/>
        <p:txBody>
          <a:bodyPr/>
          <a:lstStyle>
            <a:lvl1pPr>
              <a:defRPr sz="1200">
                <a:solidFill>
                  <a:schemeClr val="tx1"/>
                </a:solidFill>
              </a:defRPr>
            </a:lvl1pPr>
          </a:lstStyle>
          <a:p>
            <a:fld id="{B6F15528-21DE-4FAA-801E-634DDDAF4B2B}" type="slidenum">
              <a:rPr lang="en-US" smtClean="0"/>
              <a:pPr/>
              <a:t>‹#›</a:t>
            </a:fld>
            <a:endParaRPr lang="en-US" dirty="0"/>
          </a:p>
        </p:txBody>
      </p:sp>
      <p:cxnSp>
        <p:nvCxnSpPr>
          <p:cNvPr id="7" name="Straight Connector 6"/>
          <p:cNvCxnSpPr/>
          <p:nvPr/>
        </p:nvCxnSpPr>
        <p:spPr>
          <a:xfrm>
            <a:off x="0" y="1143000"/>
            <a:ext cx="12192000" cy="0"/>
          </a:xfrm>
          <a:prstGeom prst="line">
            <a:avLst/>
          </a:prstGeom>
          <a:ln w="31750">
            <a:solidFill>
              <a:srgbClr val="F3B5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56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5"/>
            <a:ext cx="10363200" cy="1362075"/>
          </a:xfrm>
        </p:spPr>
        <p:txBody>
          <a:bodyPr anchor="t"/>
          <a:lstStyle>
            <a:lvl1pPr algn="l">
              <a:defRPr sz="1688"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844">
                <a:solidFill>
                  <a:schemeClr val="tx1">
                    <a:tint val="75000"/>
                  </a:schemeClr>
                </a:solidFill>
              </a:defRPr>
            </a:lvl1pPr>
            <a:lvl2pPr marL="192872" indent="0">
              <a:buNone/>
              <a:defRPr sz="760">
                <a:solidFill>
                  <a:schemeClr val="tx1">
                    <a:tint val="75000"/>
                  </a:schemeClr>
                </a:solidFill>
              </a:defRPr>
            </a:lvl2pPr>
            <a:lvl3pPr marL="385743" indent="0">
              <a:buNone/>
              <a:defRPr sz="675">
                <a:solidFill>
                  <a:schemeClr val="tx1">
                    <a:tint val="75000"/>
                  </a:schemeClr>
                </a:solidFill>
              </a:defRPr>
            </a:lvl3pPr>
            <a:lvl4pPr marL="578615" indent="0">
              <a:buNone/>
              <a:defRPr sz="591">
                <a:solidFill>
                  <a:schemeClr val="tx1">
                    <a:tint val="75000"/>
                  </a:schemeClr>
                </a:solidFill>
              </a:defRPr>
            </a:lvl4pPr>
            <a:lvl5pPr marL="771487" indent="0">
              <a:buNone/>
              <a:defRPr sz="591">
                <a:solidFill>
                  <a:schemeClr val="tx1">
                    <a:tint val="75000"/>
                  </a:schemeClr>
                </a:solidFill>
              </a:defRPr>
            </a:lvl5pPr>
            <a:lvl6pPr marL="964358" indent="0">
              <a:buNone/>
              <a:defRPr sz="591">
                <a:solidFill>
                  <a:schemeClr val="tx1">
                    <a:tint val="75000"/>
                  </a:schemeClr>
                </a:solidFill>
              </a:defRPr>
            </a:lvl6pPr>
            <a:lvl7pPr marL="1157229" indent="0">
              <a:buNone/>
              <a:defRPr sz="591">
                <a:solidFill>
                  <a:schemeClr val="tx1">
                    <a:tint val="75000"/>
                  </a:schemeClr>
                </a:solidFill>
              </a:defRPr>
            </a:lvl7pPr>
            <a:lvl8pPr marL="1350101" indent="0">
              <a:buNone/>
              <a:defRPr sz="591">
                <a:solidFill>
                  <a:schemeClr val="tx1">
                    <a:tint val="75000"/>
                  </a:schemeClr>
                </a:solidFill>
              </a:defRPr>
            </a:lvl8pPr>
            <a:lvl9pPr marL="1542974" indent="0">
              <a:buNone/>
              <a:defRPr sz="59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3E6-6A28-4D5C-AA9B-9CCA6D8149A4}" type="datetime1">
              <a:rPr lang="en-US" smtClean="0"/>
              <a:t>1/30/2023</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2214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EAAA4F-F201-4190-84E3-1A1F43900F5C}" type="datetime1">
              <a:rPr lang="en-US" smtClean="0"/>
              <a:t>1/30/2023</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377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013" b="1"/>
            </a:lvl1pPr>
            <a:lvl2pPr marL="192872" indent="0">
              <a:buNone/>
              <a:defRPr sz="844" b="1"/>
            </a:lvl2pPr>
            <a:lvl3pPr marL="385743" indent="0">
              <a:buNone/>
              <a:defRPr sz="760" b="1"/>
            </a:lvl3pPr>
            <a:lvl4pPr marL="578615" indent="0">
              <a:buNone/>
              <a:defRPr sz="675" b="1"/>
            </a:lvl4pPr>
            <a:lvl5pPr marL="771487" indent="0">
              <a:buNone/>
              <a:defRPr sz="675" b="1"/>
            </a:lvl5pPr>
            <a:lvl6pPr marL="964358" indent="0">
              <a:buNone/>
              <a:defRPr sz="675" b="1"/>
            </a:lvl6pPr>
            <a:lvl7pPr marL="1157229" indent="0">
              <a:buNone/>
              <a:defRPr sz="675" b="1"/>
            </a:lvl7pPr>
            <a:lvl8pPr marL="1350101" indent="0">
              <a:buNone/>
              <a:defRPr sz="675" b="1"/>
            </a:lvl8pPr>
            <a:lvl9pPr marL="1542974"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1013" b="1"/>
            </a:lvl1pPr>
            <a:lvl2pPr marL="192872" indent="0">
              <a:buNone/>
              <a:defRPr sz="844" b="1"/>
            </a:lvl2pPr>
            <a:lvl3pPr marL="385743" indent="0">
              <a:buNone/>
              <a:defRPr sz="760" b="1"/>
            </a:lvl3pPr>
            <a:lvl4pPr marL="578615" indent="0">
              <a:buNone/>
              <a:defRPr sz="675" b="1"/>
            </a:lvl4pPr>
            <a:lvl5pPr marL="771487" indent="0">
              <a:buNone/>
              <a:defRPr sz="675" b="1"/>
            </a:lvl5pPr>
            <a:lvl6pPr marL="964358" indent="0">
              <a:buNone/>
              <a:defRPr sz="675" b="1"/>
            </a:lvl6pPr>
            <a:lvl7pPr marL="1157229" indent="0">
              <a:buNone/>
              <a:defRPr sz="675" b="1"/>
            </a:lvl7pPr>
            <a:lvl8pPr marL="1350101" indent="0">
              <a:buNone/>
              <a:defRPr sz="675" b="1"/>
            </a:lvl8pPr>
            <a:lvl9pPr marL="1542974"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970397-FBE4-4152-8FFD-82067C454DE4}" type="datetime1">
              <a:rPr lang="en-US" smtClean="0"/>
              <a:t>1/30/2023</a:t>
            </a:fld>
            <a:endParaRPr lang="en-US"/>
          </a:p>
        </p:txBody>
      </p:sp>
      <p:sp>
        <p:nvSpPr>
          <p:cNvPr id="8" name="Footer Placeholder 7"/>
          <p:cNvSpPr>
            <a:spLocks noGrp="1"/>
          </p:cNvSpPr>
          <p:nvPr>
            <p:ph type="ftr" sz="quarter" idx="11"/>
          </p:nvPr>
        </p:nvSpPr>
        <p:spPr/>
        <p:txBody>
          <a:bodyPr/>
          <a:lstStyle/>
          <a:p>
            <a:r>
              <a:rPr lang="en-US"/>
              <a:t>ACM MobiHoc 2016</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2443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3109F8-B62D-41A5-B867-B48633E741AE}" type="datetime1">
              <a:rPr lang="en-US" smtClean="0"/>
              <a:t>1/30/2023</a:t>
            </a:fld>
            <a:endParaRPr lang="en-US"/>
          </a:p>
        </p:txBody>
      </p:sp>
      <p:sp>
        <p:nvSpPr>
          <p:cNvPr id="4" name="Footer Placeholder 3"/>
          <p:cNvSpPr>
            <a:spLocks noGrp="1"/>
          </p:cNvSpPr>
          <p:nvPr>
            <p:ph type="ftr" sz="quarter" idx="11"/>
          </p:nvPr>
        </p:nvSpPr>
        <p:spPr/>
        <p:txBody>
          <a:bodyPr/>
          <a:lstStyle/>
          <a:p>
            <a:r>
              <a:rPr lang="en-US"/>
              <a:t>ACM MobiHoc 2016</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8836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0C9D06-C08C-4069-A0DB-0A0606E06365}" type="datetime1">
              <a:rPr lang="en-US" smtClean="0"/>
              <a:t>1/30/2023</a:t>
            </a:fld>
            <a:endParaRPr lang="en-US"/>
          </a:p>
        </p:txBody>
      </p:sp>
      <p:sp>
        <p:nvSpPr>
          <p:cNvPr id="3" name="Footer Placeholder 2"/>
          <p:cNvSpPr>
            <a:spLocks noGrp="1"/>
          </p:cNvSpPr>
          <p:nvPr>
            <p:ph type="ftr" sz="quarter" idx="11"/>
          </p:nvPr>
        </p:nvSpPr>
        <p:spPr/>
        <p:txBody>
          <a:bodyPr/>
          <a:lstStyle/>
          <a:p>
            <a:r>
              <a:rPr lang="en-US"/>
              <a:t>ACM MobiHoc 2016</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5905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844" b="1"/>
            </a:lvl1pPr>
          </a:lstStyle>
          <a:p>
            <a:r>
              <a:rPr lang="en-US"/>
              <a:t>Click to edit Master title style</a:t>
            </a:r>
          </a:p>
        </p:txBody>
      </p:sp>
      <p:sp>
        <p:nvSpPr>
          <p:cNvPr id="3" name="Content Placeholder 2"/>
          <p:cNvSpPr>
            <a:spLocks noGrp="1"/>
          </p:cNvSpPr>
          <p:nvPr>
            <p:ph idx="1"/>
          </p:nvPr>
        </p:nvSpPr>
        <p:spPr>
          <a:xfrm>
            <a:off x="4766733" y="273065"/>
            <a:ext cx="6815667" cy="5853113"/>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591"/>
            </a:lvl1pPr>
            <a:lvl2pPr marL="192872" indent="0">
              <a:buNone/>
              <a:defRPr sz="506"/>
            </a:lvl2pPr>
            <a:lvl3pPr marL="385743" indent="0">
              <a:buNone/>
              <a:defRPr sz="422"/>
            </a:lvl3pPr>
            <a:lvl4pPr marL="578615" indent="0">
              <a:buNone/>
              <a:defRPr sz="380"/>
            </a:lvl4pPr>
            <a:lvl5pPr marL="771487" indent="0">
              <a:buNone/>
              <a:defRPr sz="380"/>
            </a:lvl5pPr>
            <a:lvl6pPr marL="964358" indent="0">
              <a:buNone/>
              <a:defRPr sz="380"/>
            </a:lvl6pPr>
            <a:lvl7pPr marL="1157229" indent="0">
              <a:buNone/>
              <a:defRPr sz="380"/>
            </a:lvl7pPr>
            <a:lvl8pPr marL="1350101" indent="0">
              <a:buNone/>
              <a:defRPr sz="380"/>
            </a:lvl8pPr>
            <a:lvl9pPr marL="1542974"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fld id="{1394323F-9BBB-4AD4-BD7B-8FC5BB0A9F84}" type="datetime1">
              <a:rPr lang="en-US" smtClean="0"/>
              <a:t>1/30/2023</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095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7A9C-226B-1B04-F5EA-FD30A0A98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79E56A-56A7-FA5D-21F9-B53E32F56C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20E52-A1DB-7E6F-F093-E4E77CFCB285}"/>
              </a:ext>
            </a:extLst>
          </p:cNvPr>
          <p:cNvSpPr>
            <a:spLocks noGrp="1"/>
          </p:cNvSpPr>
          <p:nvPr>
            <p:ph type="dt" sz="half" idx="10"/>
          </p:nvPr>
        </p:nvSpPr>
        <p:spPr/>
        <p:txBody>
          <a:bodyPr/>
          <a:lstStyle/>
          <a:p>
            <a:fld id="{2B730C78-ACD6-4415-A110-16A563FDE6CE}" type="datetimeFigureOut">
              <a:rPr lang="en-US" smtClean="0"/>
              <a:t>1/30/2023</a:t>
            </a:fld>
            <a:endParaRPr lang="en-US"/>
          </a:p>
        </p:txBody>
      </p:sp>
      <p:sp>
        <p:nvSpPr>
          <p:cNvPr id="5" name="Footer Placeholder 4">
            <a:extLst>
              <a:ext uri="{FF2B5EF4-FFF2-40B4-BE49-F238E27FC236}">
                <a16:creationId xmlns:a16="http://schemas.microsoft.com/office/drawing/2014/main" id="{E5B43188-C4B2-66E3-A088-D6BEA3E1E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48D50-5DEE-4DE2-6C49-3EB8D4BABA2B}"/>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3107431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1350"/>
            </a:lvl1pPr>
            <a:lvl2pPr marL="192872" indent="0">
              <a:buNone/>
              <a:defRPr sz="1181"/>
            </a:lvl2pPr>
            <a:lvl3pPr marL="385743" indent="0">
              <a:buNone/>
              <a:defRPr sz="1013"/>
            </a:lvl3pPr>
            <a:lvl4pPr marL="578615" indent="0">
              <a:buNone/>
              <a:defRPr sz="844"/>
            </a:lvl4pPr>
            <a:lvl5pPr marL="771487" indent="0">
              <a:buNone/>
              <a:defRPr sz="844"/>
            </a:lvl5pPr>
            <a:lvl6pPr marL="964358" indent="0">
              <a:buNone/>
              <a:defRPr sz="844"/>
            </a:lvl6pPr>
            <a:lvl7pPr marL="1157229" indent="0">
              <a:buNone/>
              <a:defRPr sz="844"/>
            </a:lvl7pPr>
            <a:lvl8pPr marL="1350101" indent="0">
              <a:buNone/>
              <a:defRPr sz="844"/>
            </a:lvl8pPr>
            <a:lvl9pPr marL="1542974" indent="0">
              <a:buNone/>
              <a:defRPr sz="844"/>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591"/>
            </a:lvl1pPr>
            <a:lvl2pPr marL="192872" indent="0">
              <a:buNone/>
              <a:defRPr sz="506"/>
            </a:lvl2pPr>
            <a:lvl3pPr marL="385743" indent="0">
              <a:buNone/>
              <a:defRPr sz="422"/>
            </a:lvl3pPr>
            <a:lvl4pPr marL="578615" indent="0">
              <a:buNone/>
              <a:defRPr sz="380"/>
            </a:lvl4pPr>
            <a:lvl5pPr marL="771487" indent="0">
              <a:buNone/>
              <a:defRPr sz="380"/>
            </a:lvl5pPr>
            <a:lvl6pPr marL="964358" indent="0">
              <a:buNone/>
              <a:defRPr sz="380"/>
            </a:lvl6pPr>
            <a:lvl7pPr marL="1157229" indent="0">
              <a:buNone/>
              <a:defRPr sz="380"/>
            </a:lvl7pPr>
            <a:lvl8pPr marL="1350101" indent="0">
              <a:buNone/>
              <a:defRPr sz="380"/>
            </a:lvl8pPr>
            <a:lvl9pPr marL="1542974"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fld id="{CE7FBFA1-D4BD-472B-8613-641C6BCF7685}" type="datetime1">
              <a:rPr lang="en-US" smtClean="0"/>
              <a:t>1/30/2023</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1691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39AAA4-1FD0-420F-B6D8-E76EC5A363E3}" type="datetime1">
              <a:rPr lang="en-US" smtClean="0"/>
              <a:t>1/30/2023</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8016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E8A3DC-80F7-4357-9E5D-56CA5D2778AC}" type="datetime1">
              <a:rPr lang="en-US" smtClean="0"/>
              <a:t>1/30/2023</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3179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79C5-ABDD-2DA0-006A-9A44AB1C8F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7DC19C-3A4E-321A-433E-543B507C7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E9EE23-A0FF-779C-1490-C8B18186FB42}"/>
              </a:ext>
            </a:extLst>
          </p:cNvPr>
          <p:cNvSpPr>
            <a:spLocks noGrp="1"/>
          </p:cNvSpPr>
          <p:nvPr>
            <p:ph type="dt" sz="half" idx="10"/>
          </p:nvPr>
        </p:nvSpPr>
        <p:spPr/>
        <p:txBody>
          <a:bodyPr/>
          <a:lstStyle/>
          <a:p>
            <a:fld id="{2B730C78-ACD6-4415-A110-16A563FDE6CE}" type="datetimeFigureOut">
              <a:rPr lang="en-US" smtClean="0"/>
              <a:t>1/30/2023</a:t>
            </a:fld>
            <a:endParaRPr lang="en-US"/>
          </a:p>
        </p:txBody>
      </p:sp>
      <p:sp>
        <p:nvSpPr>
          <p:cNvPr id="5" name="Footer Placeholder 4">
            <a:extLst>
              <a:ext uri="{FF2B5EF4-FFF2-40B4-BE49-F238E27FC236}">
                <a16:creationId xmlns:a16="http://schemas.microsoft.com/office/drawing/2014/main" id="{2B0BC1B6-84A1-278E-C26B-B44FCD735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DEEA6-6194-0889-A7B4-95FE6716D057}"/>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86221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DC0E-70E4-33CB-3EC5-2BFF07CC6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B3B5C3-B105-4F4B-3D08-A89ED8AE18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480CAB-8981-4B31-72F6-E1B6DD4423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A0DD1E-B4EB-CB9A-1820-BCE4F98F88F3}"/>
              </a:ext>
            </a:extLst>
          </p:cNvPr>
          <p:cNvSpPr>
            <a:spLocks noGrp="1"/>
          </p:cNvSpPr>
          <p:nvPr>
            <p:ph type="dt" sz="half" idx="10"/>
          </p:nvPr>
        </p:nvSpPr>
        <p:spPr/>
        <p:txBody>
          <a:bodyPr/>
          <a:lstStyle/>
          <a:p>
            <a:fld id="{2B730C78-ACD6-4415-A110-16A563FDE6CE}" type="datetimeFigureOut">
              <a:rPr lang="en-US" smtClean="0"/>
              <a:t>1/30/2023</a:t>
            </a:fld>
            <a:endParaRPr lang="en-US"/>
          </a:p>
        </p:txBody>
      </p:sp>
      <p:sp>
        <p:nvSpPr>
          <p:cNvPr id="6" name="Footer Placeholder 5">
            <a:extLst>
              <a:ext uri="{FF2B5EF4-FFF2-40B4-BE49-F238E27FC236}">
                <a16:creationId xmlns:a16="http://schemas.microsoft.com/office/drawing/2014/main" id="{156FF8FD-D5FE-6FDC-F160-B4BFADA345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4F17B-6D5A-A729-E860-BD7D7C129C50}"/>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1254143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53EC-CAB7-3123-0B2A-1CD819F9AD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8D3703-9795-2125-58A0-B1C517D3A3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C96163-CEF4-AEA0-7C25-25792772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DE4594-9366-89EE-2040-E7D671B7A0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319D-4395-65C2-C7DC-850719BBD8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DE0892-99AC-7FBB-E6F6-681C05731BCD}"/>
              </a:ext>
            </a:extLst>
          </p:cNvPr>
          <p:cNvSpPr>
            <a:spLocks noGrp="1"/>
          </p:cNvSpPr>
          <p:nvPr>
            <p:ph type="dt" sz="half" idx="10"/>
          </p:nvPr>
        </p:nvSpPr>
        <p:spPr/>
        <p:txBody>
          <a:bodyPr/>
          <a:lstStyle/>
          <a:p>
            <a:fld id="{2B730C78-ACD6-4415-A110-16A563FDE6CE}" type="datetimeFigureOut">
              <a:rPr lang="en-US" smtClean="0"/>
              <a:t>1/30/2023</a:t>
            </a:fld>
            <a:endParaRPr lang="en-US"/>
          </a:p>
        </p:txBody>
      </p:sp>
      <p:sp>
        <p:nvSpPr>
          <p:cNvPr id="8" name="Footer Placeholder 7">
            <a:extLst>
              <a:ext uri="{FF2B5EF4-FFF2-40B4-BE49-F238E27FC236}">
                <a16:creationId xmlns:a16="http://schemas.microsoft.com/office/drawing/2014/main" id="{D1AE913C-095E-7FCB-82B0-8A9C557C32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6475C2-7789-3E90-6B62-466DF4AD6EB7}"/>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257256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069AF-BB40-4B2D-31D7-80F162B17D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2E81D9-874E-9DAB-34DF-7AF923578226}"/>
              </a:ext>
            </a:extLst>
          </p:cNvPr>
          <p:cNvSpPr>
            <a:spLocks noGrp="1"/>
          </p:cNvSpPr>
          <p:nvPr>
            <p:ph type="dt" sz="half" idx="10"/>
          </p:nvPr>
        </p:nvSpPr>
        <p:spPr/>
        <p:txBody>
          <a:bodyPr/>
          <a:lstStyle/>
          <a:p>
            <a:fld id="{2B730C78-ACD6-4415-A110-16A563FDE6CE}" type="datetimeFigureOut">
              <a:rPr lang="en-US" smtClean="0"/>
              <a:t>1/30/2023</a:t>
            </a:fld>
            <a:endParaRPr lang="en-US"/>
          </a:p>
        </p:txBody>
      </p:sp>
      <p:sp>
        <p:nvSpPr>
          <p:cNvPr id="4" name="Footer Placeholder 3">
            <a:extLst>
              <a:ext uri="{FF2B5EF4-FFF2-40B4-BE49-F238E27FC236}">
                <a16:creationId xmlns:a16="http://schemas.microsoft.com/office/drawing/2014/main" id="{95013C9F-2D33-A132-3A31-B40911E7F4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886FAE-9E4B-B1A1-83FF-EC2F2F66461C}"/>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2250277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65F3E9-7475-4128-6C87-382282BBA4BF}"/>
              </a:ext>
            </a:extLst>
          </p:cNvPr>
          <p:cNvSpPr>
            <a:spLocks noGrp="1"/>
          </p:cNvSpPr>
          <p:nvPr>
            <p:ph type="dt" sz="half" idx="10"/>
          </p:nvPr>
        </p:nvSpPr>
        <p:spPr/>
        <p:txBody>
          <a:bodyPr/>
          <a:lstStyle/>
          <a:p>
            <a:fld id="{2B730C78-ACD6-4415-A110-16A563FDE6CE}" type="datetimeFigureOut">
              <a:rPr lang="en-US" smtClean="0"/>
              <a:t>1/30/2023</a:t>
            </a:fld>
            <a:endParaRPr lang="en-US"/>
          </a:p>
        </p:txBody>
      </p:sp>
      <p:sp>
        <p:nvSpPr>
          <p:cNvPr id="3" name="Footer Placeholder 2">
            <a:extLst>
              <a:ext uri="{FF2B5EF4-FFF2-40B4-BE49-F238E27FC236}">
                <a16:creationId xmlns:a16="http://schemas.microsoft.com/office/drawing/2014/main" id="{930AC4FD-BC66-33C3-5D65-172FCD37FD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E3B581-93DF-6ED5-A443-566083F42B31}"/>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1066840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978B7-A8E8-1A0E-14C9-C03031D1A5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2E2774-CFBA-1416-D672-32880EC0B7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5D109-5982-1FC5-169B-5BC8ECBAB5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EA4B5-0DEF-E4A3-DED2-DF49D9591E65}"/>
              </a:ext>
            </a:extLst>
          </p:cNvPr>
          <p:cNvSpPr>
            <a:spLocks noGrp="1"/>
          </p:cNvSpPr>
          <p:nvPr>
            <p:ph type="dt" sz="half" idx="10"/>
          </p:nvPr>
        </p:nvSpPr>
        <p:spPr/>
        <p:txBody>
          <a:bodyPr/>
          <a:lstStyle/>
          <a:p>
            <a:fld id="{2B730C78-ACD6-4415-A110-16A563FDE6CE}" type="datetimeFigureOut">
              <a:rPr lang="en-US" smtClean="0"/>
              <a:t>1/30/2023</a:t>
            </a:fld>
            <a:endParaRPr lang="en-US"/>
          </a:p>
        </p:txBody>
      </p:sp>
      <p:sp>
        <p:nvSpPr>
          <p:cNvPr id="6" name="Footer Placeholder 5">
            <a:extLst>
              <a:ext uri="{FF2B5EF4-FFF2-40B4-BE49-F238E27FC236}">
                <a16:creationId xmlns:a16="http://schemas.microsoft.com/office/drawing/2014/main" id="{8F80CB72-1914-93B3-EA12-8F965763C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A7E9D-6648-B8F7-96E0-D30951848605}"/>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1260288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D0E7-97FB-6759-A3A6-4653BDFDFC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5F8E8F-8098-7F80-EDC4-0991B2E2DC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AA26B8-DE80-7DEE-D767-E9649E989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7086FB-D2CA-E27D-7479-6068A1DDEAE5}"/>
              </a:ext>
            </a:extLst>
          </p:cNvPr>
          <p:cNvSpPr>
            <a:spLocks noGrp="1"/>
          </p:cNvSpPr>
          <p:nvPr>
            <p:ph type="dt" sz="half" idx="10"/>
          </p:nvPr>
        </p:nvSpPr>
        <p:spPr/>
        <p:txBody>
          <a:bodyPr/>
          <a:lstStyle/>
          <a:p>
            <a:fld id="{2B730C78-ACD6-4415-A110-16A563FDE6CE}" type="datetimeFigureOut">
              <a:rPr lang="en-US" smtClean="0"/>
              <a:t>1/30/2023</a:t>
            </a:fld>
            <a:endParaRPr lang="en-US"/>
          </a:p>
        </p:txBody>
      </p:sp>
      <p:sp>
        <p:nvSpPr>
          <p:cNvPr id="6" name="Footer Placeholder 5">
            <a:extLst>
              <a:ext uri="{FF2B5EF4-FFF2-40B4-BE49-F238E27FC236}">
                <a16:creationId xmlns:a16="http://schemas.microsoft.com/office/drawing/2014/main" id="{9688EC2B-9689-7ECD-D66B-84A5C398F0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CB09C6-760C-C263-1D2E-7AD8E6520046}"/>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149139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38C12D-3293-4326-B9AA-30F6DA1F6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839455-43E8-5F3F-0570-BFD7DD8A0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C82D00-16AA-EAA2-CDF4-6E77B2E5FD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730C78-ACD6-4415-A110-16A563FDE6CE}" type="datetimeFigureOut">
              <a:rPr lang="en-US" smtClean="0"/>
              <a:t>1/30/2023</a:t>
            </a:fld>
            <a:endParaRPr lang="en-US"/>
          </a:p>
        </p:txBody>
      </p:sp>
      <p:sp>
        <p:nvSpPr>
          <p:cNvPr id="5" name="Footer Placeholder 4">
            <a:extLst>
              <a:ext uri="{FF2B5EF4-FFF2-40B4-BE49-F238E27FC236}">
                <a16:creationId xmlns:a16="http://schemas.microsoft.com/office/drawing/2014/main" id="{92E27B13-E1A7-B1E3-F35C-61B1F0598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39C748-0958-EFD7-E142-263525D07F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5E051-9008-4313-9010-D8CE057CB8F0}" type="slidenum">
              <a:rPr lang="en-US" smtClean="0"/>
              <a:t>‹#›</a:t>
            </a:fld>
            <a:endParaRPr lang="en-US"/>
          </a:p>
        </p:txBody>
      </p:sp>
    </p:spTree>
    <p:extLst>
      <p:ext uri="{BB962C8B-B14F-4D97-AF65-F5344CB8AC3E}">
        <p14:creationId xmlns:p14="http://schemas.microsoft.com/office/powerpoint/2010/main" val="1866999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200" y="152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5"/>
            <a:ext cx="28448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72FC9727-AAEA-42BD-A7B7-037B1CE4B10F}" type="datetime1">
              <a:rPr lang="en-US" smtClean="0"/>
              <a:t>1/30/2023</a:t>
            </a:fld>
            <a:endParaRPr lang="en-US"/>
          </a:p>
        </p:txBody>
      </p:sp>
      <p:sp>
        <p:nvSpPr>
          <p:cNvPr id="5" name="Footer Placeholder 4"/>
          <p:cNvSpPr>
            <a:spLocks noGrp="1"/>
          </p:cNvSpPr>
          <p:nvPr>
            <p:ph type="ftr" sz="quarter" idx="3"/>
          </p:nvPr>
        </p:nvSpPr>
        <p:spPr>
          <a:xfrm>
            <a:off x="4165600" y="6356365"/>
            <a:ext cx="38608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r>
              <a:rPr lang="en-US"/>
              <a:t>ACM/IEEE SEC 2018</a:t>
            </a:r>
          </a:p>
        </p:txBody>
      </p:sp>
      <p:sp>
        <p:nvSpPr>
          <p:cNvPr id="6" name="Slide Number Placeholder 5"/>
          <p:cNvSpPr>
            <a:spLocks noGrp="1"/>
          </p:cNvSpPr>
          <p:nvPr>
            <p:ph type="sldNum" sz="quarter" idx="4"/>
          </p:nvPr>
        </p:nvSpPr>
        <p:spPr>
          <a:xfrm>
            <a:off x="8737600" y="6356365"/>
            <a:ext cx="2844800" cy="365125"/>
          </a:xfrm>
          <a:prstGeom prst="rect">
            <a:avLst/>
          </a:prstGeom>
        </p:spPr>
        <p:txBody>
          <a:bodyPr vert="horz" lIns="91440" tIns="45720" rIns="91440" bIns="45720" rtlCol="0" anchor="ctr"/>
          <a:lstStyle>
            <a:lvl1pPr algn="r">
              <a:defRPr sz="506">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94773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385743" rtl="0" eaLnBrk="1" latinLnBrk="0" hangingPunct="1">
        <a:spcBef>
          <a:spcPct val="0"/>
        </a:spcBef>
        <a:buNone/>
        <a:defRPr sz="1856" kern="1200">
          <a:solidFill>
            <a:schemeClr val="tx1"/>
          </a:solidFill>
          <a:latin typeface="+mj-lt"/>
          <a:ea typeface="+mj-ea"/>
          <a:cs typeface="+mj-cs"/>
        </a:defRPr>
      </a:lvl1pPr>
    </p:titleStyle>
    <p:bodyStyle>
      <a:lvl1pPr marL="144653" indent="-144653" algn="l" defTabSz="385743" rtl="0" eaLnBrk="1" latinLnBrk="0" hangingPunct="1">
        <a:spcBef>
          <a:spcPct val="20000"/>
        </a:spcBef>
        <a:buFont typeface="Arial" pitchFamily="34" charset="0"/>
        <a:buChar char="•"/>
        <a:defRPr sz="1350" kern="1200">
          <a:solidFill>
            <a:schemeClr val="tx1"/>
          </a:solidFill>
          <a:latin typeface="+mn-lt"/>
          <a:ea typeface="+mn-ea"/>
          <a:cs typeface="+mn-cs"/>
        </a:defRPr>
      </a:lvl1pPr>
      <a:lvl2pPr marL="313416" indent="-120545" algn="l" defTabSz="385743" rtl="0" eaLnBrk="1" latinLnBrk="0" hangingPunct="1">
        <a:spcBef>
          <a:spcPct val="20000"/>
        </a:spcBef>
        <a:buFont typeface="Arial" pitchFamily="34" charset="0"/>
        <a:buChar char="–"/>
        <a:defRPr sz="1181" kern="1200">
          <a:solidFill>
            <a:schemeClr val="tx1"/>
          </a:solidFill>
          <a:latin typeface="+mn-lt"/>
          <a:ea typeface="+mn-ea"/>
          <a:cs typeface="+mn-cs"/>
        </a:defRPr>
      </a:lvl2pPr>
      <a:lvl3pPr marL="482179" indent="-96437" algn="l" defTabSz="385743" rtl="0" eaLnBrk="1" latinLnBrk="0" hangingPunct="1">
        <a:spcBef>
          <a:spcPct val="20000"/>
        </a:spcBef>
        <a:buFont typeface="Arial" pitchFamily="34" charset="0"/>
        <a:buChar char="•"/>
        <a:defRPr sz="1013" kern="1200">
          <a:solidFill>
            <a:schemeClr val="tx1"/>
          </a:solidFill>
          <a:latin typeface="+mn-lt"/>
          <a:ea typeface="+mn-ea"/>
          <a:cs typeface="+mn-cs"/>
        </a:defRPr>
      </a:lvl3pPr>
      <a:lvl4pPr marL="675051"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4pPr>
      <a:lvl5pPr marL="86792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85743" rtl="0" eaLnBrk="1" latinLnBrk="0" hangingPunct="1">
        <a:defRPr sz="760" kern="1200">
          <a:solidFill>
            <a:schemeClr val="tx1"/>
          </a:solidFill>
          <a:latin typeface="+mn-lt"/>
          <a:ea typeface="+mn-ea"/>
          <a:cs typeface="+mn-cs"/>
        </a:defRPr>
      </a:lvl1pPr>
      <a:lvl2pPr marL="192872" algn="l" defTabSz="385743" rtl="0" eaLnBrk="1" latinLnBrk="0" hangingPunct="1">
        <a:defRPr sz="760" kern="1200">
          <a:solidFill>
            <a:schemeClr val="tx1"/>
          </a:solidFill>
          <a:latin typeface="+mn-lt"/>
          <a:ea typeface="+mn-ea"/>
          <a:cs typeface="+mn-cs"/>
        </a:defRPr>
      </a:lvl2pPr>
      <a:lvl3pPr marL="385743" algn="l" defTabSz="385743" rtl="0" eaLnBrk="1" latinLnBrk="0" hangingPunct="1">
        <a:defRPr sz="760" kern="1200">
          <a:solidFill>
            <a:schemeClr val="tx1"/>
          </a:solidFill>
          <a:latin typeface="+mn-lt"/>
          <a:ea typeface="+mn-ea"/>
          <a:cs typeface="+mn-cs"/>
        </a:defRPr>
      </a:lvl3pPr>
      <a:lvl4pPr marL="578615" algn="l" defTabSz="385743" rtl="0" eaLnBrk="1" latinLnBrk="0" hangingPunct="1">
        <a:defRPr sz="760" kern="1200">
          <a:solidFill>
            <a:schemeClr val="tx1"/>
          </a:solidFill>
          <a:latin typeface="+mn-lt"/>
          <a:ea typeface="+mn-ea"/>
          <a:cs typeface="+mn-cs"/>
        </a:defRPr>
      </a:lvl4pPr>
      <a:lvl5pPr marL="771487" algn="l" defTabSz="385743" rtl="0" eaLnBrk="1" latinLnBrk="0" hangingPunct="1">
        <a:defRPr sz="760" kern="1200">
          <a:solidFill>
            <a:schemeClr val="tx1"/>
          </a:solidFill>
          <a:latin typeface="+mn-lt"/>
          <a:ea typeface="+mn-ea"/>
          <a:cs typeface="+mn-cs"/>
        </a:defRPr>
      </a:lvl5pPr>
      <a:lvl6pPr marL="964358" algn="l" defTabSz="385743" rtl="0" eaLnBrk="1" latinLnBrk="0" hangingPunct="1">
        <a:defRPr sz="760" kern="1200">
          <a:solidFill>
            <a:schemeClr val="tx1"/>
          </a:solidFill>
          <a:latin typeface="+mn-lt"/>
          <a:ea typeface="+mn-ea"/>
          <a:cs typeface="+mn-cs"/>
        </a:defRPr>
      </a:lvl6pPr>
      <a:lvl7pPr marL="1157229" algn="l" defTabSz="385743" rtl="0" eaLnBrk="1" latinLnBrk="0" hangingPunct="1">
        <a:defRPr sz="760" kern="1200">
          <a:solidFill>
            <a:schemeClr val="tx1"/>
          </a:solidFill>
          <a:latin typeface="+mn-lt"/>
          <a:ea typeface="+mn-ea"/>
          <a:cs typeface="+mn-cs"/>
        </a:defRPr>
      </a:lvl7pPr>
      <a:lvl8pPr marL="1350101" algn="l" defTabSz="385743" rtl="0" eaLnBrk="1" latinLnBrk="0" hangingPunct="1">
        <a:defRPr sz="760" kern="1200">
          <a:solidFill>
            <a:schemeClr val="tx1"/>
          </a:solidFill>
          <a:latin typeface="+mn-lt"/>
          <a:ea typeface="+mn-ea"/>
          <a:cs typeface="+mn-cs"/>
        </a:defRPr>
      </a:lvl8pPr>
      <a:lvl9pPr marL="1542974" algn="l" defTabSz="38574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png"/><Relationship Id="rId3" Type="http://schemas.openxmlformats.org/officeDocument/2006/relationships/image" Target="../media/image27.jpeg"/><Relationship Id="rId7" Type="http://schemas.openxmlformats.org/officeDocument/2006/relationships/image" Target="../media/image53.png"/><Relationship Id="rId12" Type="http://schemas.openxmlformats.org/officeDocument/2006/relationships/image" Target="../media/image470.png"/><Relationship Id="rId2" Type="http://schemas.openxmlformats.org/officeDocument/2006/relationships/notesSlide" Target="../notesSlides/notesSlide17.xml"/><Relationship Id="rId16" Type="http://schemas.openxmlformats.org/officeDocument/2006/relationships/image" Target="../media/image500.png"/><Relationship Id="rId1" Type="http://schemas.openxmlformats.org/officeDocument/2006/relationships/slideLayout" Target="../slideLayouts/slideLayout13.xml"/><Relationship Id="rId6" Type="http://schemas.openxmlformats.org/officeDocument/2006/relationships/image" Target="../media/image52.png"/><Relationship Id="rId11" Type="http://schemas.openxmlformats.org/officeDocument/2006/relationships/image" Target="../media/image460.png"/><Relationship Id="rId5" Type="http://schemas.openxmlformats.org/officeDocument/2006/relationships/image" Target="../media/image51.png"/><Relationship Id="rId15" Type="http://schemas.openxmlformats.org/officeDocument/2006/relationships/image" Target="../media/image490.png"/><Relationship Id="rId10" Type="http://schemas.openxmlformats.org/officeDocument/2006/relationships/image" Target="../media/image450.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56.sv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7.jpe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8.jpe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sv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390.png"/><Relationship Id="rId4" Type="http://schemas.openxmlformats.org/officeDocument/2006/relationships/image" Target="../media/image63.svg"/><Relationship Id="rId9" Type="http://schemas.openxmlformats.org/officeDocument/2006/relationships/image" Target="../media/image580.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64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23.svg"/><Relationship Id="rId10" Type="http://schemas.openxmlformats.org/officeDocument/2006/relationships/image" Target="../media/image670.png"/><Relationship Id="rId4" Type="http://schemas.openxmlformats.org/officeDocument/2006/relationships/image" Target="../media/image22.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28.jpe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sv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22.png"/><Relationship Id="rId7" Type="http://schemas.openxmlformats.org/officeDocument/2006/relationships/image" Target="../media/image35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23.sv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B30D-9E2A-42D0-A0C3-8416C7FCA8F1}"/>
              </a:ext>
            </a:extLst>
          </p:cNvPr>
          <p:cNvSpPr>
            <a:spLocks noGrp="1"/>
          </p:cNvSpPr>
          <p:nvPr>
            <p:ph type="ctrTitle"/>
          </p:nvPr>
        </p:nvSpPr>
        <p:spPr>
          <a:xfrm>
            <a:off x="1331596" y="1039796"/>
            <a:ext cx="9504044" cy="2387600"/>
          </a:xfrm>
        </p:spPr>
        <p:txBody>
          <a:bodyPr>
            <a:normAutofit/>
          </a:bodyPr>
          <a:lstStyle/>
          <a:p>
            <a:r>
              <a:rPr lang="en-US" sz="3600" b="1" dirty="0">
                <a:solidFill>
                  <a:srgbClr val="004386"/>
                </a:solidFill>
                <a:latin typeface="+mn-lt"/>
                <a:ea typeface="+mn-ea"/>
                <a:cs typeface="+mn-cs"/>
              </a:rPr>
              <a:t>Real-time Neural Network Inference on Extremely Weak Devices: Agile Offloading with Explainable AI</a:t>
            </a:r>
          </a:p>
        </p:txBody>
      </p:sp>
      <p:sp>
        <p:nvSpPr>
          <p:cNvPr id="4" name="Text Box 9">
            <a:extLst>
              <a:ext uri="{FF2B5EF4-FFF2-40B4-BE49-F238E27FC236}">
                <a16:creationId xmlns:a16="http://schemas.microsoft.com/office/drawing/2014/main" id="{38121D39-AD5C-4065-8262-C545EB8E16E5}"/>
              </a:ext>
            </a:extLst>
          </p:cNvPr>
          <p:cNvSpPr txBox="1">
            <a:spLocks noChangeArrowheads="1"/>
          </p:cNvSpPr>
          <p:nvPr/>
        </p:nvSpPr>
        <p:spPr bwMode="auto">
          <a:xfrm>
            <a:off x="4117659" y="3478434"/>
            <a:ext cx="3956681" cy="523220"/>
          </a:xfrm>
          <a:prstGeom prst="rect">
            <a:avLst/>
          </a:prstGeom>
          <a:noFill/>
          <a:ln w="9525">
            <a:noFill/>
            <a:miter lim="800000"/>
            <a:headEnd/>
            <a:tailEnd/>
          </a:ln>
          <a:effectLst/>
        </p:spPr>
        <p:txBody>
          <a:bodyPr wrap="square">
            <a:spAutoFit/>
          </a:bodyPr>
          <a:lstStyle/>
          <a:p>
            <a:pPr marL="0" marR="0" lvl="0" indent="0" algn="ctr" defTabSz="514337" rtl="0" eaLnBrk="1" fontAlgn="auto" latinLnBrk="0" hangingPunct="1">
              <a:lnSpc>
                <a:spcPct val="100000"/>
              </a:lnSpc>
              <a:spcBef>
                <a:spcPct val="50000"/>
              </a:spcBef>
              <a:spcAft>
                <a:spcPts val="0"/>
              </a:spcAft>
              <a:buClrTx/>
              <a:buSzTx/>
              <a:buFontTx/>
              <a:buNone/>
              <a:tabLst/>
              <a:defRPr/>
            </a:pPr>
            <a:r>
              <a:rPr kumimoji="0" lang="en-US" altLang="zh-CN" sz="2800" b="0" i="0" u="none" strike="noStrike" kern="1200" cap="none" spc="0" normalizeH="0" baseline="0" noProof="0" dirty="0">
                <a:ln>
                  <a:noFill/>
                </a:ln>
                <a:solidFill>
                  <a:srgbClr val="C00000"/>
                </a:solidFill>
                <a:effectLst/>
                <a:uLnTx/>
                <a:uFillTx/>
                <a:latin typeface="Calibri"/>
                <a:ea typeface="宋体" panose="02010600030101010101" pitchFamily="2" charset="-122"/>
                <a:cs typeface="Arial" pitchFamily="34" charset="0"/>
              </a:rPr>
              <a:t>Kai Huang and Wei Gao</a:t>
            </a:r>
          </a:p>
        </p:txBody>
      </p:sp>
      <p:sp>
        <p:nvSpPr>
          <p:cNvPr id="5" name="Text Box 9">
            <a:extLst>
              <a:ext uri="{FF2B5EF4-FFF2-40B4-BE49-F238E27FC236}">
                <a16:creationId xmlns:a16="http://schemas.microsoft.com/office/drawing/2014/main" id="{75760EF0-89AB-41F1-8B1D-550BA59C0D94}"/>
              </a:ext>
            </a:extLst>
          </p:cNvPr>
          <p:cNvSpPr txBox="1">
            <a:spLocks noChangeArrowheads="1"/>
          </p:cNvSpPr>
          <p:nvPr/>
        </p:nvSpPr>
        <p:spPr bwMode="auto">
          <a:xfrm>
            <a:off x="4031456" y="4052693"/>
            <a:ext cx="4129088" cy="461665"/>
          </a:xfrm>
          <a:prstGeom prst="rect">
            <a:avLst/>
          </a:prstGeom>
          <a:noFill/>
          <a:ln w="9525">
            <a:noFill/>
            <a:miter lim="800000"/>
            <a:headEnd/>
            <a:tailEnd/>
          </a:ln>
          <a:effectLst/>
        </p:spPr>
        <p:txBody>
          <a:bodyPr wrap="square">
            <a:spAutoFit/>
          </a:bodyPr>
          <a:lstStyle/>
          <a:p>
            <a:pPr marL="0" marR="0" lvl="0" indent="0" algn="ctr" defTabSz="514337" rtl="0" eaLnBrk="1" fontAlgn="auto" latinLnBrk="0" hangingPunct="1">
              <a:lnSpc>
                <a:spcPct val="100000"/>
              </a:lnSpc>
              <a:spcBef>
                <a:spcPct val="50000"/>
              </a:spcBef>
              <a:spcAft>
                <a:spcPts val="0"/>
              </a:spcAft>
              <a:buClrTx/>
              <a:buSzTx/>
              <a:buFontTx/>
              <a:buNone/>
              <a:tabLst/>
              <a:defRPr/>
            </a:pPr>
            <a:r>
              <a:rPr kumimoji="0" lang="en-US" altLang="zh-CN" sz="2400" b="0" i="0" u="none" strike="noStrike" kern="1200" cap="none" spc="0" normalizeH="0" baseline="0" noProof="0" dirty="0">
                <a:ln>
                  <a:noFill/>
                </a:ln>
                <a:solidFill>
                  <a:srgbClr val="C00000"/>
                </a:solidFill>
                <a:effectLst/>
                <a:uLnTx/>
                <a:uFillTx/>
                <a:latin typeface="Calibri"/>
                <a:ea typeface="宋体" panose="02010600030101010101" pitchFamily="2" charset="-122"/>
                <a:cs typeface="Arial" pitchFamily="34" charset="0"/>
              </a:rPr>
              <a:t>University of Pittsburgh</a:t>
            </a:r>
          </a:p>
        </p:txBody>
      </p:sp>
      <p:sp>
        <p:nvSpPr>
          <p:cNvPr id="6" name="Text Box 9">
            <a:extLst>
              <a:ext uri="{FF2B5EF4-FFF2-40B4-BE49-F238E27FC236}">
                <a16:creationId xmlns:a16="http://schemas.microsoft.com/office/drawing/2014/main" id="{58165A80-67A4-4260-895E-EC12A9ADB7BF}"/>
              </a:ext>
            </a:extLst>
          </p:cNvPr>
          <p:cNvSpPr txBox="1">
            <a:spLocks noChangeArrowheads="1"/>
          </p:cNvSpPr>
          <p:nvPr/>
        </p:nvSpPr>
        <p:spPr bwMode="auto">
          <a:xfrm>
            <a:off x="4473661" y="5913697"/>
            <a:ext cx="3219914" cy="584775"/>
          </a:xfrm>
          <a:prstGeom prst="rect">
            <a:avLst/>
          </a:prstGeom>
          <a:noFill/>
          <a:ln w="9525">
            <a:noFill/>
            <a:miter lim="800000"/>
            <a:headEnd/>
            <a:tailEnd/>
          </a:ln>
          <a:effectLst/>
        </p:spPr>
        <p:txBody>
          <a:bodyPr wrap="square">
            <a:spAutoFit/>
          </a:bodyPr>
          <a:lstStyle/>
          <a:p>
            <a:pPr marL="0" marR="0" lvl="0" indent="0" algn="ctr" defTabSz="514337" rtl="0" eaLnBrk="1" fontAlgn="auto" latinLnBrk="0" hangingPunct="1">
              <a:lnSpc>
                <a:spcPct val="100000"/>
              </a:lnSpc>
              <a:spcBef>
                <a:spcPct val="50000"/>
              </a:spcBef>
              <a:spcAft>
                <a:spcPts val="0"/>
              </a:spcAft>
              <a:buClrTx/>
              <a:buSzTx/>
              <a:buFontTx/>
              <a:buNone/>
              <a:tabLst/>
              <a:defRPr/>
            </a:pPr>
            <a:r>
              <a:rPr kumimoji="0" lang="en-US" altLang="zh-CN" sz="3200" b="1" i="0" u="none" strike="noStrike" kern="1200" cap="none" spc="0" normalizeH="0" baseline="0" noProof="0" dirty="0" err="1">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MobiCom</a:t>
            </a:r>
            <a:r>
              <a:rPr kumimoji="0" lang="en-US" altLang="zh-CN" sz="3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2022</a:t>
            </a:r>
          </a:p>
        </p:txBody>
      </p:sp>
      <p:pic>
        <p:nvPicPr>
          <p:cNvPr id="7" name="图片 1">
            <a:extLst>
              <a:ext uri="{FF2B5EF4-FFF2-40B4-BE49-F238E27FC236}">
                <a16:creationId xmlns:a16="http://schemas.microsoft.com/office/drawing/2014/main" id="{6F78830F-3820-43DD-95BD-6D51359CAFEC}"/>
              </a:ext>
            </a:extLst>
          </p:cNvPr>
          <p:cNvPicPr>
            <a:picLocks noChangeAspect="1"/>
          </p:cNvPicPr>
          <p:nvPr/>
        </p:nvPicPr>
        <p:blipFill>
          <a:blip r:embed="rId3"/>
          <a:stretch>
            <a:fillRect/>
          </a:stretch>
        </p:blipFill>
        <p:spPr>
          <a:xfrm>
            <a:off x="1442575" y="5684618"/>
            <a:ext cx="1020209" cy="1026210"/>
          </a:xfrm>
          <a:prstGeom prst="rect">
            <a:avLst/>
          </a:prstGeom>
        </p:spPr>
      </p:pic>
      <p:pic>
        <p:nvPicPr>
          <p:cNvPr id="8" name="Picture 2" descr="Image result for university of pittsburgh">
            <a:extLst>
              <a:ext uri="{FF2B5EF4-FFF2-40B4-BE49-F238E27FC236}">
                <a16:creationId xmlns:a16="http://schemas.microsoft.com/office/drawing/2014/main" id="{A28375CA-9A3E-4779-B3C1-A668F19181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102" r="20017"/>
          <a:stretch/>
        </p:blipFill>
        <p:spPr bwMode="auto">
          <a:xfrm>
            <a:off x="228600" y="5639205"/>
            <a:ext cx="1020209" cy="113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1BE31-24C2-2C2D-0DEC-BC9D662ECE3E}"/>
              </a:ext>
            </a:extLst>
          </p:cNvPr>
          <p:cNvSpPr>
            <a:spLocks noGrp="1"/>
          </p:cNvSpPr>
          <p:nvPr>
            <p:ph type="title"/>
          </p:nvPr>
        </p:nvSpPr>
        <p:spPr/>
        <p:txBody>
          <a:bodyPr>
            <a:normAutofit/>
          </a:bodyPr>
          <a:lstStyle/>
          <a:p>
            <a:r>
              <a:rPr lang="en-US" sz="3600" dirty="0"/>
              <a:t>Combining Predictions &amp; Preprocessing</a:t>
            </a:r>
          </a:p>
        </p:txBody>
      </p:sp>
      <p:sp>
        <p:nvSpPr>
          <p:cNvPr id="4" name="Slide Number Placeholder 3">
            <a:extLst>
              <a:ext uri="{FF2B5EF4-FFF2-40B4-BE49-F238E27FC236}">
                <a16:creationId xmlns:a16="http://schemas.microsoft.com/office/drawing/2014/main" id="{FB55E051-88C9-FBD8-3E38-6BE254B6BEC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Graphic 7" descr="Badge Follow with solid fill">
            <a:extLst>
              <a:ext uri="{FF2B5EF4-FFF2-40B4-BE49-F238E27FC236}">
                <a16:creationId xmlns:a16="http://schemas.microsoft.com/office/drawing/2014/main" id="{AE921F86-A24A-F352-E439-8E018613F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9729" y="2810959"/>
            <a:ext cx="560962" cy="560962"/>
          </a:xfrm>
          <a:prstGeom prst="rect">
            <a:avLst/>
          </a:prstGeom>
        </p:spPr>
      </p:pic>
      <p:cxnSp>
        <p:nvCxnSpPr>
          <p:cNvPr id="13" name="Connector: Curved 12">
            <a:extLst>
              <a:ext uri="{FF2B5EF4-FFF2-40B4-BE49-F238E27FC236}">
                <a16:creationId xmlns:a16="http://schemas.microsoft.com/office/drawing/2014/main" id="{E38B7A66-0171-76E0-9183-CE7E6AC89578}"/>
              </a:ext>
            </a:extLst>
          </p:cNvPr>
          <p:cNvCxnSpPr>
            <a:cxnSpLocks/>
            <a:stCxn id="3" idx="3"/>
            <a:endCxn id="8" idx="0"/>
          </p:cNvCxnSpPr>
          <p:nvPr/>
        </p:nvCxnSpPr>
        <p:spPr>
          <a:xfrm>
            <a:off x="2771127" y="2520682"/>
            <a:ext cx="1329083" cy="290277"/>
          </a:xfrm>
          <a:prstGeom prst="curvedConnector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CB6762A6-CE83-19D3-2E7B-586B06035038}"/>
              </a:ext>
            </a:extLst>
          </p:cNvPr>
          <p:cNvCxnSpPr>
            <a:cxnSpLocks/>
            <a:stCxn id="7" idx="3"/>
            <a:endCxn id="8" idx="2"/>
          </p:cNvCxnSpPr>
          <p:nvPr/>
        </p:nvCxnSpPr>
        <p:spPr>
          <a:xfrm flipV="1">
            <a:off x="2771127" y="3371921"/>
            <a:ext cx="1329083" cy="307432"/>
          </a:xfrm>
          <a:prstGeom prst="curvedConnector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A77B3F-FA53-F162-7A01-5FB8CB2923D6}"/>
                  </a:ext>
                </a:extLst>
              </p:cNvPr>
              <p:cNvSpPr txBox="1"/>
              <p:nvPr/>
            </p:nvSpPr>
            <p:spPr>
              <a:xfrm>
                <a:off x="3074495" y="2212904"/>
                <a:ext cx="45910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oMath>
                  </m:oMathPara>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2" name="TextBox 21">
                <a:extLst>
                  <a:ext uri="{FF2B5EF4-FFF2-40B4-BE49-F238E27FC236}">
                    <a16:creationId xmlns:a16="http://schemas.microsoft.com/office/drawing/2014/main" id="{66A77B3F-FA53-F162-7A01-5FB8CB2923D6}"/>
                  </a:ext>
                </a:extLst>
              </p:cNvPr>
              <p:cNvSpPr txBox="1">
                <a:spLocks noRot="1" noChangeAspect="1" noMove="1" noResize="1" noEditPoints="1" noAdjustHandles="1" noChangeArrowheads="1" noChangeShapeType="1" noTextEdit="1"/>
              </p:cNvSpPr>
              <p:nvPr/>
            </p:nvSpPr>
            <p:spPr>
              <a:xfrm>
                <a:off x="3074495" y="2212904"/>
                <a:ext cx="459100" cy="307777"/>
              </a:xfrm>
              <a:prstGeom prst="rect">
                <a:avLst/>
              </a:prstGeom>
              <a:blipFill>
                <a:blip r:embed="rId5"/>
                <a:stretch>
                  <a:fillRect l="-9211" r="-5263"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B223946-57B0-5315-561C-492FCC2326B9}"/>
                  </a:ext>
                </a:extLst>
              </p:cNvPr>
              <p:cNvSpPr txBox="1"/>
              <p:nvPr/>
            </p:nvSpPr>
            <p:spPr>
              <a:xfrm>
                <a:off x="2854318" y="3672991"/>
                <a:ext cx="11210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e>
                      </m:d>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3" name="TextBox 22">
                <a:extLst>
                  <a:ext uri="{FF2B5EF4-FFF2-40B4-BE49-F238E27FC236}">
                    <a16:creationId xmlns:a16="http://schemas.microsoft.com/office/drawing/2014/main" id="{DB223946-57B0-5315-561C-492FCC2326B9}"/>
                  </a:ext>
                </a:extLst>
              </p:cNvPr>
              <p:cNvSpPr txBox="1">
                <a:spLocks noRot="1" noChangeAspect="1" noMove="1" noResize="1" noEditPoints="1" noAdjustHandles="1" noChangeArrowheads="1" noChangeShapeType="1" noTextEdit="1"/>
              </p:cNvSpPr>
              <p:nvPr/>
            </p:nvSpPr>
            <p:spPr>
              <a:xfrm>
                <a:off x="2854318" y="3672991"/>
                <a:ext cx="1121012" cy="307777"/>
              </a:xfrm>
              <a:prstGeom prst="rect">
                <a:avLst/>
              </a:prstGeom>
              <a:blipFill>
                <a:blip r:embed="rId6"/>
                <a:stretch>
                  <a:fillRect l="-3261" b="-6000"/>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21CBE8F6-334B-9881-5E34-22238B0C9839}"/>
              </a:ext>
            </a:extLst>
          </p:cNvPr>
          <p:cNvCxnSpPr>
            <a:cxnSpLocks/>
            <a:stCxn id="8" idx="3"/>
          </p:cNvCxnSpPr>
          <p:nvPr/>
        </p:nvCxnSpPr>
        <p:spPr>
          <a:xfrm>
            <a:off x="4380691" y="3091440"/>
            <a:ext cx="46000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A18A40E-2EB0-2A43-D8BB-A92FE1D8D692}"/>
              </a:ext>
            </a:extLst>
          </p:cNvPr>
          <p:cNvSpPr txBox="1"/>
          <p:nvPr/>
        </p:nvSpPr>
        <p:spPr>
          <a:xfrm>
            <a:off x="4659102" y="2810959"/>
            <a:ext cx="148511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inal Prediction</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8" name="Picture 37">
            <a:extLst>
              <a:ext uri="{FF2B5EF4-FFF2-40B4-BE49-F238E27FC236}">
                <a16:creationId xmlns:a16="http://schemas.microsoft.com/office/drawing/2014/main" id="{E72742E9-8FD4-1F35-D0D1-6E296F59A043}"/>
              </a:ext>
            </a:extLst>
          </p:cNvPr>
          <p:cNvPicPr>
            <a:picLocks noChangeAspect="1"/>
          </p:cNvPicPr>
          <p:nvPr/>
        </p:nvPicPr>
        <p:blipFill>
          <a:blip r:embed="rId7"/>
          <a:stretch>
            <a:fillRect/>
          </a:stretch>
        </p:blipFill>
        <p:spPr>
          <a:xfrm>
            <a:off x="6337950" y="2880435"/>
            <a:ext cx="2449411" cy="638410"/>
          </a:xfrm>
          <a:prstGeom prst="rect">
            <a:avLst/>
          </a:prstGeom>
        </p:spPr>
      </p:pic>
      <p:sp>
        <p:nvSpPr>
          <p:cNvPr id="3" name="Rectangle 2">
            <a:extLst>
              <a:ext uri="{FF2B5EF4-FFF2-40B4-BE49-F238E27FC236}">
                <a16:creationId xmlns:a16="http://schemas.microsoft.com/office/drawing/2014/main" id="{46C2193E-CD14-01B7-E2BB-3EDD80DD39DD}"/>
              </a:ext>
            </a:extLst>
          </p:cNvPr>
          <p:cNvSpPr/>
          <p:nvPr/>
        </p:nvSpPr>
        <p:spPr>
          <a:xfrm>
            <a:off x="1341694" y="2124401"/>
            <a:ext cx="1429433"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Local NN</a:t>
            </a:r>
          </a:p>
        </p:txBody>
      </p:sp>
      <p:sp>
        <p:nvSpPr>
          <p:cNvPr id="7" name="Rectangle 6">
            <a:extLst>
              <a:ext uri="{FF2B5EF4-FFF2-40B4-BE49-F238E27FC236}">
                <a16:creationId xmlns:a16="http://schemas.microsoft.com/office/drawing/2014/main" id="{43AEE54B-1E71-116B-D416-53E2EA86857F}"/>
              </a:ext>
            </a:extLst>
          </p:cNvPr>
          <p:cNvSpPr/>
          <p:nvPr/>
        </p:nvSpPr>
        <p:spPr>
          <a:xfrm>
            <a:off x="1341694" y="3283072"/>
            <a:ext cx="1429433"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Remote NN</a:t>
            </a:r>
          </a:p>
        </p:txBody>
      </p:sp>
      <p:sp>
        <p:nvSpPr>
          <p:cNvPr id="12" name="Rectangle: Rounded Corners 11">
            <a:extLst>
              <a:ext uri="{FF2B5EF4-FFF2-40B4-BE49-F238E27FC236}">
                <a16:creationId xmlns:a16="http://schemas.microsoft.com/office/drawing/2014/main" id="{CA54F3CC-5A2F-B88F-C4BB-91AC2C244B1A}"/>
              </a:ext>
            </a:extLst>
          </p:cNvPr>
          <p:cNvSpPr/>
          <p:nvPr/>
        </p:nvSpPr>
        <p:spPr bwMode="auto">
          <a:xfrm>
            <a:off x="5102186" y="2067088"/>
            <a:ext cx="5150347" cy="569984"/>
          </a:xfrm>
          <a:prstGeom prst="roundRect">
            <a:avLst>
              <a:gd name="adj" fmla="val 30036"/>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000" dirty="0">
                <a:solidFill>
                  <a:prstClr val="black"/>
                </a:solidFill>
              </a:rPr>
              <a:t>E</a:t>
            </a:r>
            <a:r>
              <a:rPr lang="en-US" altLang="zh-CN" sz="2000" dirty="0">
                <a:solidFill>
                  <a:prstClr val="black"/>
                </a:solidFill>
              </a:rPr>
              <a:t>nsures predictions to be in the same scale </a:t>
            </a:r>
            <a:endParaRPr lang="en-US" sz="2000" dirty="0">
              <a:solidFill>
                <a:prstClr val="black"/>
              </a:solidFill>
            </a:endParaRPr>
          </a:p>
        </p:txBody>
      </p:sp>
      <p:sp>
        <p:nvSpPr>
          <p:cNvPr id="14" name="TextBox 13">
            <a:extLst>
              <a:ext uri="{FF2B5EF4-FFF2-40B4-BE49-F238E27FC236}">
                <a16:creationId xmlns:a16="http://schemas.microsoft.com/office/drawing/2014/main" id="{47C5D8CE-0DF3-BEB1-4EC2-4ACCFEB9CE56}"/>
              </a:ext>
            </a:extLst>
          </p:cNvPr>
          <p:cNvSpPr txBox="1"/>
          <p:nvPr/>
        </p:nvSpPr>
        <p:spPr>
          <a:xfrm>
            <a:off x="609600" y="1300506"/>
            <a:ext cx="6106886"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dirty="0">
                <a:solidFill>
                  <a:prstClr val="black"/>
                </a:solidFill>
                <a:latin typeface="Calibri"/>
              </a:rPr>
              <a:t>Combining local &amp; remote predictions</a:t>
            </a:r>
            <a:endParaRPr kumimoji="0" lang="en-US" sz="2800" b="1" i="0" u="none" strike="noStrike" kern="1200" cap="none" spc="0" normalizeH="0" baseline="0" noProof="0" dirty="0">
              <a:ln>
                <a:noFill/>
              </a:ln>
              <a:solidFill>
                <a:srgbClr val="C00000"/>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3A9BEB18-4D79-2CFD-465F-124686E73478}"/>
              </a:ext>
            </a:extLst>
          </p:cNvPr>
          <p:cNvSpPr txBox="1"/>
          <p:nvPr/>
        </p:nvSpPr>
        <p:spPr>
          <a:xfrm>
            <a:off x="609600" y="4378816"/>
            <a:ext cx="5755193"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Preprocessing the </a:t>
            </a:r>
            <a:r>
              <a:rPr lang="en-US" sz="2800" b="1" dirty="0">
                <a:solidFill>
                  <a:prstClr val="black"/>
                </a:solidFill>
                <a:latin typeface="Calibri"/>
              </a:rPr>
              <a:t>feature extractor</a:t>
            </a:r>
            <a:endParaRPr kumimoji="0" lang="en-US" sz="2800" b="1" i="0" u="none" strike="noStrike" kern="1200" cap="none" spc="0" normalizeH="0" baseline="0" noProof="0" dirty="0">
              <a:ln>
                <a:noFill/>
              </a:ln>
              <a:solidFill>
                <a:srgbClr val="C00000"/>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869775B6-5A37-1452-F650-31C8008EFF30}"/>
              </a:ext>
            </a:extLst>
          </p:cNvPr>
          <p:cNvSpPr/>
          <p:nvPr/>
        </p:nvSpPr>
        <p:spPr>
          <a:xfrm>
            <a:off x="1388681" y="5419705"/>
            <a:ext cx="1429433"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Feature Extractor</a:t>
            </a:r>
          </a:p>
        </p:txBody>
      </p:sp>
      <p:sp>
        <p:nvSpPr>
          <p:cNvPr id="28" name="Rectangle 27">
            <a:extLst>
              <a:ext uri="{FF2B5EF4-FFF2-40B4-BE49-F238E27FC236}">
                <a16:creationId xmlns:a16="http://schemas.microsoft.com/office/drawing/2014/main" id="{3101286D-CA8C-A40A-EBB6-C845E4113811}"/>
              </a:ext>
            </a:extLst>
          </p:cNvPr>
          <p:cNvSpPr/>
          <p:nvPr/>
        </p:nvSpPr>
        <p:spPr bwMode="auto">
          <a:xfrm rot="5400000">
            <a:off x="3395179" y="5203403"/>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88F3B707-B7AB-FB6F-28A4-D2D4A1F1DD05}"/>
              </a:ext>
            </a:extLst>
          </p:cNvPr>
          <p:cNvSpPr/>
          <p:nvPr/>
        </p:nvSpPr>
        <p:spPr bwMode="auto">
          <a:xfrm rot="5400000">
            <a:off x="3395179" y="5459083"/>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62F8BFD8-CBC4-E7E3-5052-10173FA18038}"/>
              </a:ext>
            </a:extLst>
          </p:cNvPr>
          <p:cNvSpPr/>
          <p:nvPr/>
        </p:nvSpPr>
        <p:spPr bwMode="auto">
          <a:xfrm rot="5400000">
            <a:off x="3395179" y="5714765"/>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7397B984-5BF2-9F56-B25B-EC6B575EBC58}"/>
              </a:ext>
            </a:extLst>
          </p:cNvPr>
          <p:cNvSpPr/>
          <p:nvPr/>
        </p:nvSpPr>
        <p:spPr bwMode="auto">
          <a:xfrm rot="5400000">
            <a:off x="3395179" y="5970446"/>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32A02607-CA19-BFF5-9886-55484AAA7096}"/>
              </a:ext>
            </a:extLst>
          </p:cNvPr>
          <p:cNvSpPr/>
          <p:nvPr/>
        </p:nvSpPr>
        <p:spPr bwMode="auto">
          <a:xfrm rot="5400000">
            <a:off x="3395179" y="6226127"/>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E93507F1-ABC7-72D8-32F3-622E7C199A5F}"/>
              </a:ext>
            </a:extLst>
          </p:cNvPr>
          <p:cNvSpPr/>
          <p:nvPr/>
        </p:nvSpPr>
        <p:spPr bwMode="auto">
          <a:xfrm rot="5400000">
            <a:off x="5397695" y="5203403"/>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80674B42-C04E-A070-1715-C094CB71D75B}"/>
              </a:ext>
            </a:extLst>
          </p:cNvPr>
          <p:cNvSpPr/>
          <p:nvPr/>
        </p:nvSpPr>
        <p:spPr bwMode="auto">
          <a:xfrm rot="5400000">
            <a:off x="5397695" y="5459083"/>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95D9D013-E0EC-B64D-37D5-6D73237680E7}"/>
              </a:ext>
            </a:extLst>
          </p:cNvPr>
          <p:cNvSpPr/>
          <p:nvPr/>
        </p:nvSpPr>
        <p:spPr bwMode="auto">
          <a:xfrm rot="5400000">
            <a:off x="5397695" y="5714765"/>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31EF0CA1-CBBE-AE4F-2E83-A0B54E968BAC}"/>
              </a:ext>
            </a:extLst>
          </p:cNvPr>
          <p:cNvSpPr/>
          <p:nvPr/>
        </p:nvSpPr>
        <p:spPr bwMode="auto">
          <a:xfrm rot="5400000">
            <a:off x="5397695" y="5970446"/>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A001B934-C4C0-C729-2EB4-BCAA92C0869F}"/>
              </a:ext>
            </a:extLst>
          </p:cNvPr>
          <p:cNvSpPr/>
          <p:nvPr/>
        </p:nvSpPr>
        <p:spPr bwMode="auto">
          <a:xfrm rot="5400000">
            <a:off x="5397695" y="6226127"/>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44" name="Straight Arrow Connector 43">
            <a:extLst>
              <a:ext uri="{FF2B5EF4-FFF2-40B4-BE49-F238E27FC236}">
                <a16:creationId xmlns:a16="http://schemas.microsoft.com/office/drawing/2014/main" id="{8EF87A6F-8E3A-A367-95FA-CAF66FF3BA6E}"/>
              </a:ext>
            </a:extLst>
          </p:cNvPr>
          <p:cNvCxnSpPr>
            <a:cxnSpLocks/>
            <a:stCxn id="28" idx="0"/>
            <a:endCxn id="41" idx="2"/>
          </p:cNvCxnSpPr>
          <p:nvPr/>
        </p:nvCxnSpPr>
        <p:spPr>
          <a:xfrm>
            <a:off x="3650861" y="5331244"/>
            <a:ext cx="1746834" cy="511362"/>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2FE7C75-F5CD-387A-AD96-EC9CD11D3601}"/>
              </a:ext>
            </a:extLst>
          </p:cNvPr>
          <p:cNvCxnSpPr>
            <a:cxnSpLocks/>
            <a:stCxn id="29" idx="0"/>
            <a:endCxn id="37" idx="2"/>
          </p:cNvCxnSpPr>
          <p:nvPr/>
        </p:nvCxnSpPr>
        <p:spPr>
          <a:xfrm flipV="1">
            <a:off x="3650861" y="5331244"/>
            <a:ext cx="1746834" cy="25568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C365482-C049-37AF-A153-1592BA451423}"/>
              </a:ext>
            </a:extLst>
          </p:cNvPr>
          <p:cNvCxnSpPr>
            <a:cxnSpLocks/>
            <a:stCxn id="33" idx="0"/>
            <a:endCxn id="40" idx="2"/>
          </p:cNvCxnSpPr>
          <p:nvPr/>
        </p:nvCxnSpPr>
        <p:spPr>
          <a:xfrm flipV="1">
            <a:off x="3650861" y="5586924"/>
            <a:ext cx="1746834" cy="511363"/>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3A139F-243A-410F-A060-36816B1292C3}"/>
              </a:ext>
            </a:extLst>
          </p:cNvPr>
          <p:cNvCxnSpPr>
            <a:cxnSpLocks/>
            <a:stCxn id="31" idx="0"/>
            <a:endCxn id="42" idx="2"/>
          </p:cNvCxnSpPr>
          <p:nvPr/>
        </p:nvCxnSpPr>
        <p:spPr>
          <a:xfrm>
            <a:off x="3650861" y="5842606"/>
            <a:ext cx="1746834" cy="255681"/>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5EC65B2-3790-FC65-D3D1-FFC6FFFD92EF}"/>
              </a:ext>
            </a:extLst>
          </p:cNvPr>
          <p:cNvCxnSpPr>
            <a:cxnSpLocks/>
            <a:stCxn id="36" idx="0"/>
            <a:endCxn id="43" idx="2"/>
          </p:cNvCxnSpPr>
          <p:nvPr/>
        </p:nvCxnSpPr>
        <p:spPr>
          <a:xfrm>
            <a:off x="3650861" y="6353968"/>
            <a:ext cx="1746834" cy="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269C80EF-F7A9-4C44-3B67-B53628BC9FE2}"/>
              </a:ext>
            </a:extLst>
          </p:cNvPr>
          <p:cNvSpPr/>
          <p:nvPr/>
        </p:nvSpPr>
        <p:spPr bwMode="auto">
          <a:xfrm>
            <a:off x="3866717" y="5119672"/>
            <a:ext cx="1235469" cy="1400903"/>
          </a:xfrm>
          <a:prstGeom prst="roundRect">
            <a:avLst>
              <a:gd name="adj" fmla="val 10264"/>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Index mapping</a:t>
            </a:r>
          </a:p>
        </p:txBody>
      </p:sp>
      <p:sp>
        <p:nvSpPr>
          <p:cNvPr id="50" name="Right Brace 49">
            <a:extLst>
              <a:ext uri="{FF2B5EF4-FFF2-40B4-BE49-F238E27FC236}">
                <a16:creationId xmlns:a16="http://schemas.microsoft.com/office/drawing/2014/main" id="{326BEF2B-3CD6-0D92-9F3F-439DD841F631}"/>
              </a:ext>
            </a:extLst>
          </p:cNvPr>
          <p:cNvSpPr/>
          <p:nvPr/>
        </p:nvSpPr>
        <p:spPr>
          <a:xfrm>
            <a:off x="5756494" y="5174092"/>
            <a:ext cx="117231" cy="500254"/>
          </a:xfrm>
          <a:prstGeom prst="rightBrace">
            <a:avLst>
              <a:gd name="adj1" fmla="val 3191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Right Brace 50">
            <a:extLst>
              <a:ext uri="{FF2B5EF4-FFF2-40B4-BE49-F238E27FC236}">
                <a16:creationId xmlns:a16="http://schemas.microsoft.com/office/drawing/2014/main" id="{0F67F84E-8288-1369-0683-8E4EC09949E7}"/>
              </a:ext>
            </a:extLst>
          </p:cNvPr>
          <p:cNvSpPr/>
          <p:nvPr/>
        </p:nvSpPr>
        <p:spPr>
          <a:xfrm>
            <a:off x="5768678" y="5726019"/>
            <a:ext cx="105048" cy="718703"/>
          </a:xfrm>
          <a:prstGeom prst="rightBrace">
            <a:avLst>
              <a:gd name="adj1" fmla="val 3191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96B49671-AB98-7822-9CC9-6C3795282B5B}"/>
              </a:ext>
            </a:extLst>
          </p:cNvPr>
          <p:cNvSpPr txBox="1"/>
          <p:nvPr/>
        </p:nvSpPr>
        <p:spPr>
          <a:xfrm>
            <a:off x="5842892" y="5237600"/>
            <a:ext cx="9901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anose="05000000000000000000" pitchFamily="2" charset="2"/>
              </a:rPr>
              <a: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local</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60EA1866-67DA-D4DD-D042-1BC944BF1AF0}"/>
              </a:ext>
            </a:extLst>
          </p:cNvPr>
          <p:cNvSpPr txBox="1"/>
          <p:nvPr/>
        </p:nvSpPr>
        <p:spPr>
          <a:xfrm>
            <a:off x="5841826" y="5898232"/>
            <a:ext cx="12627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anose="05000000000000000000" pitchFamily="2" charset="2"/>
              </a:rPr>
              <a: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remote</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54" name="Straight Arrow Connector 53">
            <a:extLst>
              <a:ext uri="{FF2B5EF4-FFF2-40B4-BE49-F238E27FC236}">
                <a16:creationId xmlns:a16="http://schemas.microsoft.com/office/drawing/2014/main" id="{BB7D27CD-354F-7334-14B1-75F74D8FBB1B}"/>
              </a:ext>
            </a:extLst>
          </p:cNvPr>
          <p:cNvCxnSpPr>
            <a:cxnSpLocks/>
          </p:cNvCxnSpPr>
          <p:nvPr/>
        </p:nvCxnSpPr>
        <p:spPr>
          <a:xfrm>
            <a:off x="2818114" y="5842606"/>
            <a:ext cx="57706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DE2DD29F-6BE1-ABCA-A7E5-48A4BE8D78E7}"/>
              </a:ext>
            </a:extLst>
          </p:cNvPr>
          <p:cNvSpPr/>
          <p:nvPr/>
        </p:nvSpPr>
        <p:spPr bwMode="auto">
          <a:xfrm>
            <a:off x="7337004" y="5314708"/>
            <a:ext cx="3722882" cy="951446"/>
          </a:xfrm>
          <a:prstGeom prst="roundRect">
            <a:avLst>
              <a:gd name="adj" fmla="val 23035"/>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a:ea typeface="+mn-ea"/>
                <a:cs typeface="+mn-cs"/>
              </a:rPr>
              <a:t>Rearrange the indices to reduce unsorted cases in</a:t>
            </a:r>
            <a:r>
              <a:rPr kumimoji="0" lang="zh-CN" altLang="en-US" sz="200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200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training</a:t>
            </a:r>
            <a:r>
              <a:rPr kumimoji="0" lang="zh-CN" altLang="en-US" sz="200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en-US" altLang="zh-CN" sz="200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data</a:t>
            </a:r>
            <a:endParaRPr kumimoji="0" lang="en-US" sz="20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24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10"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500"/>
                                        <p:tgtEl>
                                          <p:spTgt spid="45"/>
                                        </p:tgtEl>
                                      </p:cBhvr>
                                    </p:animEffec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10"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par>
                                <p:cTn id="88" presetID="10" presetClass="entr" presetSubtype="0" fill="hold" nodeType="with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500"/>
                                        <p:tgtEl>
                                          <p:spTgt spid="4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fade">
                                      <p:cBhvr>
                                        <p:cTn id="93" dur="500"/>
                                        <p:tgtEl>
                                          <p:spTgt spid="4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
                                        <p:tgtEl>
                                          <p:spTgt spid="5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500"/>
                                        <p:tgtEl>
                                          <p:spTgt spid="5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500"/>
                                        <p:tgtEl>
                                          <p:spTgt spid="53"/>
                                        </p:tgtEl>
                                      </p:cBhvr>
                                    </p:animEffect>
                                  </p:childTnLst>
                                </p:cTn>
                              </p:par>
                              <p:par>
                                <p:cTn id="106" presetID="10" presetClass="entr" presetSubtype="0" fill="hold" nodeType="with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500"/>
                                        <p:tgtEl>
                                          <p:spTgt spid="5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fade">
                                      <p:cBhvr>
                                        <p:cTn id="111" dur="500"/>
                                        <p:tgtEl>
                                          <p:spTgt spid="25"/>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56"/>
                                        </p:tgtEl>
                                        <p:attrNameLst>
                                          <p:attrName>style.visibility</p:attrName>
                                        </p:attrNameLst>
                                      </p:cBhvr>
                                      <p:to>
                                        <p:strVal val="visible"/>
                                      </p:to>
                                    </p:set>
                                    <p:animEffect transition="in" filter="wipe(left)">
                                      <p:cBhvr>
                                        <p:cTn id="11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0" grpId="0"/>
      <p:bldP spid="3" grpId="0" animBg="1"/>
      <p:bldP spid="7" grpId="0" animBg="1"/>
      <p:bldP spid="12" grpId="0" animBg="1"/>
      <p:bldP spid="14" grpId="0"/>
      <p:bldP spid="25" grpId="0"/>
      <p:bldP spid="26" grpId="0" animBg="1"/>
      <p:bldP spid="28" grpId="0" animBg="1"/>
      <p:bldP spid="29" grpId="0" animBg="1"/>
      <p:bldP spid="31" grpId="0" animBg="1"/>
      <p:bldP spid="33" grpId="0" animBg="1"/>
      <p:bldP spid="36" grpId="0" animBg="1"/>
      <p:bldP spid="37" grpId="0" animBg="1"/>
      <p:bldP spid="40" grpId="0" animBg="1"/>
      <p:bldP spid="41" grpId="0" animBg="1"/>
      <p:bldP spid="42" grpId="0" animBg="1"/>
      <p:bldP spid="43" grpId="0" animBg="1"/>
      <p:bldP spid="49" grpId="0" animBg="1"/>
      <p:bldP spid="50" grpId="0" animBg="1"/>
      <p:bldP spid="51" grpId="0" animBg="1"/>
      <p:bldP spid="52" grpId="0"/>
      <p:bldP spid="53" grpId="0"/>
      <p:bldP spid="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6B1D-B828-5EBA-767B-C04F42887857}"/>
              </a:ext>
            </a:extLst>
          </p:cNvPr>
          <p:cNvSpPr>
            <a:spLocks noGrp="1"/>
          </p:cNvSpPr>
          <p:nvPr>
            <p:ph type="title"/>
          </p:nvPr>
        </p:nvSpPr>
        <p:spPr/>
        <p:txBody>
          <a:bodyPr>
            <a:normAutofit/>
          </a:bodyPr>
          <a:lstStyle/>
          <a:p>
            <a:r>
              <a:rPr lang="en-US" sz="4000" dirty="0"/>
              <a:t>Implementation &amp; Evaluation Setup</a:t>
            </a:r>
          </a:p>
        </p:txBody>
      </p:sp>
      <p:sp>
        <p:nvSpPr>
          <p:cNvPr id="4" name="Slide Number Placeholder 3">
            <a:extLst>
              <a:ext uri="{FF2B5EF4-FFF2-40B4-BE49-F238E27FC236}">
                <a16:creationId xmlns:a16="http://schemas.microsoft.com/office/drawing/2014/main" id="{3D392B17-BDDA-A836-E2C9-B01D5069FF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BE1D5EB0-DB88-A568-8230-3D417D57AFB8}"/>
              </a:ext>
            </a:extLst>
          </p:cNvPr>
          <p:cNvPicPr>
            <a:picLocks noChangeAspect="1"/>
          </p:cNvPicPr>
          <p:nvPr/>
        </p:nvPicPr>
        <p:blipFill>
          <a:blip r:embed="rId3"/>
          <a:stretch>
            <a:fillRect/>
          </a:stretch>
        </p:blipFill>
        <p:spPr>
          <a:xfrm>
            <a:off x="7801260" y="1371810"/>
            <a:ext cx="3483429" cy="1474509"/>
          </a:xfrm>
          <a:prstGeom prst="rect">
            <a:avLst/>
          </a:prstGeom>
        </p:spPr>
      </p:pic>
      <p:pic>
        <p:nvPicPr>
          <p:cNvPr id="10" name="Picture 9">
            <a:extLst>
              <a:ext uri="{FF2B5EF4-FFF2-40B4-BE49-F238E27FC236}">
                <a16:creationId xmlns:a16="http://schemas.microsoft.com/office/drawing/2014/main" id="{118112EA-D6CB-0B49-F192-F2506CA158DC}"/>
              </a:ext>
            </a:extLst>
          </p:cNvPr>
          <p:cNvPicPr>
            <a:picLocks noChangeAspect="1"/>
          </p:cNvPicPr>
          <p:nvPr/>
        </p:nvPicPr>
        <p:blipFill>
          <a:blip r:embed="rId4"/>
          <a:stretch>
            <a:fillRect/>
          </a:stretch>
        </p:blipFill>
        <p:spPr>
          <a:xfrm>
            <a:off x="6368212" y="3230819"/>
            <a:ext cx="5510151" cy="2586627"/>
          </a:xfrm>
          <a:prstGeom prst="rect">
            <a:avLst/>
          </a:prstGeom>
        </p:spPr>
      </p:pic>
      <p:sp>
        <p:nvSpPr>
          <p:cNvPr id="11" name="Content Placeholder 2">
            <a:extLst>
              <a:ext uri="{FF2B5EF4-FFF2-40B4-BE49-F238E27FC236}">
                <a16:creationId xmlns:a16="http://schemas.microsoft.com/office/drawing/2014/main" id="{1508FCAB-0019-59C7-8DBE-8C8BA0EF630F}"/>
              </a:ext>
            </a:extLst>
          </p:cNvPr>
          <p:cNvSpPr>
            <a:spLocks noGrp="1"/>
          </p:cNvSpPr>
          <p:nvPr>
            <p:ph idx="1"/>
          </p:nvPr>
        </p:nvSpPr>
        <p:spPr>
          <a:xfrm>
            <a:off x="423530" y="1238060"/>
            <a:ext cx="10972800" cy="4963887"/>
          </a:xfrm>
        </p:spPr>
        <p:txBody>
          <a:bodyPr>
            <a:normAutofit/>
          </a:bodyPr>
          <a:lstStyle/>
          <a:p>
            <a:r>
              <a:rPr lang="en-US" sz="2400" b="1" dirty="0"/>
              <a:t>Local device</a:t>
            </a:r>
          </a:p>
          <a:p>
            <a:pPr lvl="1"/>
            <a:r>
              <a:rPr lang="en-US" sz="1800" dirty="0"/>
              <a:t>STM32F746 board, 216MHz, 320kB SRAM, 1MB FRAM</a:t>
            </a:r>
          </a:p>
          <a:p>
            <a:pPr lvl="1"/>
            <a:r>
              <a:rPr lang="en-US" sz="1800" dirty="0"/>
              <a:t>ESP-WROOM-02D </a:t>
            </a:r>
            <a:r>
              <a:rPr lang="en-US" sz="1800" dirty="0" err="1"/>
              <a:t>WiFi</a:t>
            </a:r>
            <a:r>
              <a:rPr lang="en-US" sz="1800" dirty="0"/>
              <a:t> module @ 6Mbps</a:t>
            </a:r>
          </a:p>
          <a:p>
            <a:r>
              <a:rPr lang="en-US" sz="2400" b="1" dirty="0"/>
              <a:t>Remote device</a:t>
            </a:r>
          </a:p>
          <a:p>
            <a:pPr lvl="1"/>
            <a:r>
              <a:rPr lang="en-US" sz="1800" dirty="0"/>
              <a:t>Dell-Precision 7820 workstation</a:t>
            </a:r>
          </a:p>
          <a:p>
            <a:pPr lvl="2"/>
            <a:r>
              <a:rPr lang="en-US" sz="1400" dirty="0"/>
              <a:t>A 3.6 GHz 8-core Xeon CPU and a 48GB Nvidia RTX A6000 GPU</a:t>
            </a:r>
          </a:p>
          <a:p>
            <a:r>
              <a:rPr lang="en-US" sz="2400" b="1" dirty="0"/>
              <a:t>Baselines</a:t>
            </a:r>
          </a:p>
          <a:p>
            <a:pPr lvl="1"/>
            <a:r>
              <a:rPr lang="en-US" sz="1800" b="1" dirty="0" err="1"/>
              <a:t>MCUNet</a:t>
            </a:r>
            <a:r>
              <a:rPr lang="en-US" sz="1800" b="1" dirty="0"/>
              <a:t> [1]</a:t>
            </a:r>
            <a:r>
              <a:rPr lang="en-US" sz="1800" dirty="0"/>
              <a:t> – NAS to find the best local NN</a:t>
            </a:r>
          </a:p>
          <a:p>
            <a:pPr lvl="1"/>
            <a:r>
              <a:rPr lang="en-US" sz="1800" b="1" dirty="0"/>
              <a:t>Edge-only </a:t>
            </a:r>
            <a:r>
              <a:rPr lang="en-US" sz="1800" dirty="0"/>
              <a:t>– compress and offload raw data</a:t>
            </a:r>
          </a:p>
          <a:p>
            <a:pPr lvl="1"/>
            <a:r>
              <a:rPr lang="en-US" sz="1800" b="1" dirty="0" err="1"/>
              <a:t>DeepCOD</a:t>
            </a:r>
            <a:r>
              <a:rPr lang="en-US" sz="1800" b="1" dirty="0"/>
              <a:t> [2]</a:t>
            </a:r>
            <a:r>
              <a:rPr lang="en-US" sz="1800" dirty="0"/>
              <a:t> – use a NN-based encoder</a:t>
            </a:r>
          </a:p>
          <a:p>
            <a:pPr lvl="1"/>
            <a:r>
              <a:rPr lang="en-US" sz="1800" b="1" dirty="0"/>
              <a:t>SPINN [3]</a:t>
            </a:r>
            <a:r>
              <a:rPr lang="en-US" sz="1800" dirty="0"/>
              <a:t> – early-exit inference</a:t>
            </a:r>
          </a:p>
          <a:p>
            <a:r>
              <a:rPr lang="en-US" sz="2400" b="1" dirty="0"/>
              <a:t>Datasets</a:t>
            </a:r>
          </a:p>
          <a:p>
            <a:pPr lvl="1"/>
            <a:r>
              <a:rPr lang="en-US" sz="1800" dirty="0"/>
              <a:t>CIFAR-10/100, SVHN, Tiny ImageNet (200 classes)</a:t>
            </a:r>
            <a:endParaRPr lang="en-US" dirty="0"/>
          </a:p>
        </p:txBody>
      </p:sp>
      <p:sp>
        <p:nvSpPr>
          <p:cNvPr id="3" name="TextBox 2">
            <a:extLst>
              <a:ext uri="{FF2B5EF4-FFF2-40B4-BE49-F238E27FC236}">
                <a16:creationId xmlns:a16="http://schemas.microsoft.com/office/drawing/2014/main" id="{DA69F77E-CD6D-B8D6-FDA0-D8BC243286A0}"/>
              </a:ext>
            </a:extLst>
          </p:cNvPr>
          <p:cNvSpPr txBox="1"/>
          <p:nvPr/>
        </p:nvSpPr>
        <p:spPr>
          <a:xfrm>
            <a:off x="534076" y="6165503"/>
            <a:ext cx="10177466" cy="692497"/>
          </a:xfrm>
          <a:prstGeom prst="rect">
            <a:avLst/>
          </a:prstGeom>
          <a:noFill/>
        </p:spPr>
        <p:txBody>
          <a:bodyPr wrap="none" rtlCol="0">
            <a:spAutoFit/>
          </a:bodyPr>
          <a:lstStyle/>
          <a:p>
            <a:pPr algn="l"/>
            <a:r>
              <a:rPr lang="en-US" sz="1300" dirty="0">
                <a:latin typeface="+mj-lt"/>
              </a:rPr>
              <a:t>[1] </a:t>
            </a:r>
            <a:r>
              <a:rPr lang="en-US" sz="1300" b="0" i="0" u="none" strike="noStrike" baseline="0" dirty="0">
                <a:latin typeface="LinLibertineT"/>
              </a:rPr>
              <a:t>J Lin, et al. </a:t>
            </a:r>
            <a:r>
              <a:rPr lang="en-US" sz="1300" b="0" i="0" u="none" strike="noStrike" baseline="0" dirty="0" err="1">
                <a:latin typeface="LinLibertineT"/>
              </a:rPr>
              <a:t>MCUNet</a:t>
            </a:r>
            <a:r>
              <a:rPr lang="en-US" sz="1300" b="0" i="0" u="none" strike="noStrike" baseline="0" dirty="0">
                <a:latin typeface="LinLibertineT"/>
              </a:rPr>
              <a:t>: Tiny deep learning on IoT devices. </a:t>
            </a:r>
            <a:r>
              <a:rPr lang="en-US" sz="1300" b="0" u="none" strike="noStrike" baseline="0" dirty="0">
                <a:latin typeface="LinLibertineTI"/>
              </a:rPr>
              <a:t>NIPS 2020</a:t>
            </a:r>
            <a:r>
              <a:rPr lang="en-US" sz="1300" b="0" i="1" u="none" strike="noStrike" baseline="0" dirty="0">
                <a:latin typeface="LinLibertineTI"/>
              </a:rPr>
              <a:t>.</a:t>
            </a:r>
            <a:endParaRPr lang="en-US" sz="1300" dirty="0">
              <a:latin typeface="+mj-lt"/>
            </a:endParaRPr>
          </a:p>
          <a:p>
            <a:pPr algn="l"/>
            <a:r>
              <a:rPr lang="en-US" sz="1300" dirty="0">
                <a:latin typeface="+mj-lt"/>
              </a:rPr>
              <a:t>[2] </a:t>
            </a:r>
            <a:r>
              <a:rPr lang="en-US" sz="1300" b="0" i="0" u="none" strike="noStrike" baseline="0" dirty="0">
                <a:latin typeface="+mj-lt"/>
              </a:rPr>
              <a:t>S Yao, et al. Deep compressive offloading: Speeding up neural network inference by trading edge computation for network latency. </a:t>
            </a:r>
            <a:r>
              <a:rPr lang="en-US" sz="1300" b="0" i="0" u="none" strike="noStrike" baseline="0" dirty="0" err="1">
                <a:latin typeface="+mj-lt"/>
              </a:rPr>
              <a:t>SenSys</a:t>
            </a:r>
            <a:r>
              <a:rPr lang="en-US" sz="1300" b="0" i="0" u="none" strike="noStrike" baseline="0" dirty="0">
                <a:latin typeface="+mj-lt"/>
              </a:rPr>
              <a:t> 2020.</a:t>
            </a:r>
          </a:p>
          <a:p>
            <a:pPr algn="l"/>
            <a:r>
              <a:rPr lang="en-US" sz="1300" dirty="0">
                <a:latin typeface="+mj-lt"/>
              </a:rPr>
              <a:t>[3] </a:t>
            </a:r>
            <a:r>
              <a:rPr lang="pt-BR" sz="1300" b="0" i="0" u="none" strike="noStrike" baseline="0" dirty="0">
                <a:latin typeface="+mj-lt"/>
              </a:rPr>
              <a:t>S Laskaridis, </a:t>
            </a:r>
            <a:r>
              <a:rPr lang="en-US" sz="1300" b="0" i="0" u="none" strike="noStrike" baseline="0" dirty="0">
                <a:latin typeface="+mj-lt"/>
              </a:rPr>
              <a:t>et al. SPINN: synergistic progressive inference of neural networks over device and cloud. </a:t>
            </a:r>
            <a:r>
              <a:rPr lang="en-US" sz="1300" b="0" i="0" u="none" strike="noStrike" baseline="0" dirty="0" err="1">
                <a:latin typeface="+mj-lt"/>
              </a:rPr>
              <a:t>MobiCom</a:t>
            </a:r>
            <a:r>
              <a:rPr lang="en-US" sz="1300" b="0" i="0" u="none" strike="noStrike" baseline="0" dirty="0">
                <a:latin typeface="+mj-lt"/>
              </a:rPr>
              <a:t> 2020.</a:t>
            </a:r>
            <a:endParaRPr lang="en-US" sz="1300" dirty="0">
              <a:latin typeface="+mj-lt"/>
            </a:endParaRPr>
          </a:p>
        </p:txBody>
      </p:sp>
    </p:spTree>
    <p:extLst>
      <p:ext uri="{BB962C8B-B14F-4D97-AF65-F5344CB8AC3E}">
        <p14:creationId xmlns:p14="http://schemas.microsoft.com/office/powerpoint/2010/main" val="97193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1B19-D1E8-6A3F-A035-494F738DD01E}"/>
              </a:ext>
            </a:extLst>
          </p:cNvPr>
          <p:cNvSpPr>
            <a:spLocks noGrp="1"/>
          </p:cNvSpPr>
          <p:nvPr>
            <p:ph type="title"/>
          </p:nvPr>
        </p:nvSpPr>
        <p:spPr/>
        <p:txBody>
          <a:bodyPr>
            <a:normAutofit/>
          </a:bodyPr>
          <a:lstStyle/>
          <a:p>
            <a:r>
              <a:rPr lang="en-US" sz="4000" dirty="0"/>
              <a:t>Evaluation: Overall Performance</a:t>
            </a:r>
          </a:p>
        </p:txBody>
      </p:sp>
      <p:sp>
        <p:nvSpPr>
          <p:cNvPr id="4" name="Slide Number Placeholder 3">
            <a:extLst>
              <a:ext uri="{FF2B5EF4-FFF2-40B4-BE49-F238E27FC236}">
                <a16:creationId xmlns:a16="http://schemas.microsoft.com/office/drawing/2014/main" id="{89768F3D-AEEA-3E78-A9BE-830AC3B556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7" name="Group 16">
            <a:extLst>
              <a:ext uri="{FF2B5EF4-FFF2-40B4-BE49-F238E27FC236}">
                <a16:creationId xmlns:a16="http://schemas.microsoft.com/office/drawing/2014/main" id="{6277B7AA-4059-5D45-CAB9-B1B940639366}"/>
              </a:ext>
            </a:extLst>
          </p:cNvPr>
          <p:cNvGrpSpPr/>
          <p:nvPr/>
        </p:nvGrpSpPr>
        <p:grpSpPr>
          <a:xfrm>
            <a:off x="295156" y="2087420"/>
            <a:ext cx="3643359" cy="3040885"/>
            <a:chOff x="1441368" y="3389299"/>
            <a:chExt cx="3736274" cy="3118435"/>
          </a:xfrm>
        </p:grpSpPr>
        <p:pic>
          <p:nvPicPr>
            <p:cNvPr id="10" name="Picture 9">
              <a:extLst>
                <a:ext uri="{FF2B5EF4-FFF2-40B4-BE49-F238E27FC236}">
                  <a16:creationId xmlns:a16="http://schemas.microsoft.com/office/drawing/2014/main" id="{849737C8-21B2-C255-EE8A-42B55FA84A76}"/>
                </a:ext>
              </a:extLst>
            </p:cNvPr>
            <p:cNvPicPr>
              <a:picLocks noChangeAspect="1"/>
            </p:cNvPicPr>
            <p:nvPr/>
          </p:nvPicPr>
          <p:blipFill>
            <a:blip r:embed="rId3"/>
            <a:stretch>
              <a:fillRect/>
            </a:stretch>
          </p:blipFill>
          <p:spPr>
            <a:xfrm>
              <a:off x="1441368" y="3389299"/>
              <a:ext cx="3736274" cy="3118435"/>
            </a:xfrm>
            <a:prstGeom prst="rect">
              <a:avLst/>
            </a:prstGeom>
          </p:spPr>
        </p:pic>
        <p:sp>
          <p:nvSpPr>
            <p:cNvPr id="13" name="Rectangle 12">
              <a:extLst>
                <a:ext uri="{FF2B5EF4-FFF2-40B4-BE49-F238E27FC236}">
                  <a16:creationId xmlns:a16="http://schemas.microsoft.com/office/drawing/2014/main" id="{9612E1AE-6744-CCC2-254B-36CA1C159855}"/>
                </a:ext>
              </a:extLst>
            </p:cNvPr>
            <p:cNvSpPr/>
            <p:nvPr/>
          </p:nvSpPr>
          <p:spPr bwMode="auto">
            <a:xfrm>
              <a:off x="2553194" y="6256986"/>
              <a:ext cx="273133" cy="249381"/>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3D4142F8-1582-33EC-1235-217A91545A0F}"/>
              </a:ext>
            </a:extLst>
          </p:cNvPr>
          <p:cNvGrpSpPr/>
          <p:nvPr/>
        </p:nvGrpSpPr>
        <p:grpSpPr>
          <a:xfrm>
            <a:off x="4332159" y="2073279"/>
            <a:ext cx="3643359" cy="3014869"/>
            <a:chOff x="6629887" y="3389299"/>
            <a:chExt cx="3736274" cy="3091756"/>
          </a:xfrm>
        </p:grpSpPr>
        <p:pic>
          <p:nvPicPr>
            <p:cNvPr id="12" name="Picture 11">
              <a:extLst>
                <a:ext uri="{FF2B5EF4-FFF2-40B4-BE49-F238E27FC236}">
                  <a16:creationId xmlns:a16="http://schemas.microsoft.com/office/drawing/2014/main" id="{18006936-94CF-4859-5E02-11BC85EA65E2}"/>
                </a:ext>
              </a:extLst>
            </p:cNvPr>
            <p:cNvPicPr>
              <a:picLocks noChangeAspect="1"/>
            </p:cNvPicPr>
            <p:nvPr/>
          </p:nvPicPr>
          <p:blipFill>
            <a:blip r:embed="rId4"/>
            <a:stretch>
              <a:fillRect/>
            </a:stretch>
          </p:blipFill>
          <p:spPr>
            <a:xfrm>
              <a:off x="6629887" y="3389299"/>
              <a:ext cx="3736274" cy="3064543"/>
            </a:xfrm>
            <a:prstGeom prst="rect">
              <a:avLst/>
            </a:prstGeom>
          </p:spPr>
        </p:pic>
        <p:sp>
          <p:nvSpPr>
            <p:cNvPr id="14" name="Rectangle 13">
              <a:extLst>
                <a:ext uri="{FF2B5EF4-FFF2-40B4-BE49-F238E27FC236}">
                  <a16:creationId xmlns:a16="http://schemas.microsoft.com/office/drawing/2014/main" id="{1E5DD605-7F3B-5772-2B87-4B85CBDB738C}"/>
                </a:ext>
              </a:extLst>
            </p:cNvPr>
            <p:cNvSpPr/>
            <p:nvPr/>
          </p:nvSpPr>
          <p:spPr bwMode="auto">
            <a:xfrm>
              <a:off x="7589902" y="6231674"/>
              <a:ext cx="273133" cy="249381"/>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0" name="Picture 19">
            <a:extLst>
              <a:ext uri="{FF2B5EF4-FFF2-40B4-BE49-F238E27FC236}">
                <a16:creationId xmlns:a16="http://schemas.microsoft.com/office/drawing/2014/main" id="{6D3E856A-614D-C763-1AE8-805C4F3D723D}"/>
              </a:ext>
            </a:extLst>
          </p:cNvPr>
          <p:cNvPicPr>
            <a:picLocks noChangeAspect="1"/>
          </p:cNvPicPr>
          <p:nvPr/>
        </p:nvPicPr>
        <p:blipFill>
          <a:blip r:embed="rId5"/>
          <a:stretch>
            <a:fillRect/>
          </a:stretch>
        </p:blipFill>
        <p:spPr>
          <a:xfrm>
            <a:off x="4493892" y="5495898"/>
            <a:ext cx="5625519" cy="710762"/>
          </a:xfrm>
          <a:prstGeom prst="rect">
            <a:avLst/>
          </a:prstGeom>
        </p:spPr>
      </p:pic>
      <p:sp>
        <p:nvSpPr>
          <p:cNvPr id="21" name="TextBox 20">
            <a:extLst>
              <a:ext uri="{FF2B5EF4-FFF2-40B4-BE49-F238E27FC236}">
                <a16:creationId xmlns:a16="http://schemas.microsoft.com/office/drawing/2014/main" id="{99DF26A1-EF66-C119-B312-4DE56D018CF2}"/>
              </a:ext>
            </a:extLst>
          </p:cNvPr>
          <p:cNvSpPr txBox="1"/>
          <p:nvPr/>
        </p:nvSpPr>
        <p:spPr>
          <a:xfrm>
            <a:off x="1017545" y="5490051"/>
            <a:ext cx="344627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Reduction of transmitted data size compared to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DeepCOD</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D1B69B3E-BEAB-22EE-491B-DFC1A9E215CA}"/>
              </a:ext>
            </a:extLst>
          </p:cNvPr>
          <p:cNvGrpSpPr/>
          <p:nvPr/>
        </p:nvGrpSpPr>
        <p:grpSpPr>
          <a:xfrm>
            <a:off x="8253487" y="2050305"/>
            <a:ext cx="3446276" cy="3115114"/>
            <a:chOff x="9813728" y="3121651"/>
            <a:chExt cx="3534166" cy="3194558"/>
          </a:xfrm>
        </p:grpSpPr>
        <p:pic>
          <p:nvPicPr>
            <p:cNvPr id="23" name="Picture 22">
              <a:extLst>
                <a:ext uri="{FF2B5EF4-FFF2-40B4-BE49-F238E27FC236}">
                  <a16:creationId xmlns:a16="http://schemas.microsoft.com/office/drawing/2014/main" id="{4E64103D-4601-4984-E84E-9885FDA66B58}"/>
                </a:ext>
              </a:extLst>
            </p:cNvPr>
            <p:cNvPicPr>
              <a:picLocks noChangeAspect="1"/>
            </p:cNvPicPr>
            <p:nvPr/>
          </p:nvPicPr>
          <p:blipFill>
            <a:blip r:embed="rId6"/>
            <a:stretch>
              <a:fillRect/>
            </a:stretch>
          </p:blipFill>
          <p:spPr>
            <a:xfrm>
              <a:off x="9813728" y="3121651"/>
              <a:ext cx="3534166" cy="3194558"/>
            </a:xfrm>
            <a:prstGeom prst="rect">
              <a:avLst/>
            </a:prstGeom>
          </p:spPr>
        </p:pic>
        <p:sp>
          <p:nvSpPr>
            <p:cNvPr id="24" name="Rectangle 23">
              <a:extLst>
                <a:ext uri="{FF2B5EF4-FFF2-40B4-BE49-F238E27FC236}">
                  <a16:creationId xmlns:a16="http://schemas.microsoft.com/office/drawing/2014/main" id="{60636871-C149-6423-BC65-B6E85B8A4EBB}"/>
                </a:ext>
              </a:extLst>
            </p:cNvPr>
            <p:cNvSpPr/>
            <p:nvPr/>
          </p:nvSpPr>
          <p:spPr bwMode="auto">
            <a:xfrm>
              <a:off x="10963656" y="6037140"/>
              <a:ext cx="353529" cy="251856"/>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4">
            <a:extLst>
              <a:ext uri="{FF2B5EF4-FFF2-40B4-BE49-F238E27FC236}">
                <a16:creationId xmlns:a16="http://schemas.microsoft.com/office/drawing/2014/main" id="{30881F1B-946A-E567-9EB5-A6B7A9233858}"/>
              </a:ext>
            </a:extLst>
          </p:cNvPr>
          <p:cNvSpPr txBox="1"/>
          <p:nvPr/>
        </p:nvSpPr>
        <p:spPr>
          <a:xfrm>
            <a:off x="609600" y="1277133"/>
            <a:ext cx="8629959" cy="584775"/>
          </a:xfrm>
          <a:prstGeom prst="rect">
            <a:avLst/>
          </a:prstGeom>
          <a:noFill/>
        </p:spPr>
        <p:txBody>
          <a:bodyPr wrap="square" rtlCol="0">
            <a:spAutoFit/>
          </a:bodyPr>
          <a:lstStyle/>
          <a:p>
            <a:pPr marL="285750" indent="-285750">
              <a:buFont typeface="Arial" panose="020B0604020202020204" pitchFamily="34" charset="0"/>
              <a:buChar char="•"/>
            </a:pPr>
            <a:r>
              <a:rPr lang="en-US" sz="3200" b="1" dirty="0"/>
              <a:t>AgileNN reduces end-to-end latency by 2x-2.5x</a:t>
            </a:r>
          </a:p>
        </p:txBody>
      </p:sp>
    </p:spTree>
    <p:extLst>
      <p:ext uri="{BB962C8B-B14F-4D97-AF65-F5344CB8AC3E}">
        <p14:creationId xmlns:p14="http://schemas.microsoft.com/office/powerpoint/2010/main" val="180206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4A88-5CC5-F1F6-9BC9-BA38E5262A22}"/>
              </a:ext>
            </a:extLst>
          </p:cNvPr>
          <p:cNvSpPr>
            <a:spLocks noGrp="1"/>
          </p:cNvSpPr>
          <p:nvPr>
            <p:ph type="title"/>
          </p:nvPr>
        </p:nvSpPr>
        <p:spPr/>
        <p:txBody>
          <a:bodyPr>
            <a:normAutofit/>
          </a:bodyPr>
          <a:lstStyle/>
          <a:p>
            <a:r>
              <a:rPr lang="en-US" sz="4000" dirty="0"/>
              <a:t>Evaluation: Local Resource Savings</a:t>
            </a:r>
          </a:p>
        </p:txBody>
      </p:sp>
      <p:sp>
        <p:nvSpPr>
          <p:cNvPr id="4" name="Slide Number Placeholder 3">
            <a:extLst>
              <a:ext uri="{FF2B5EF4-FFF2-40B4-BE49-F238E27FC236}">
                <a16:creationId xmlns:a16="http://schemas.microsoft.com/office/drawing/2014/main" id="{D2A8B638-0975-DD7D-957C-387E8BE71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C9469E66-1332-4679-9FCE-656282788AE4}"/>
              </a:ext>
            </a:extLst>
          </p:cNvPr>
          <p:cNvPicPr>
            <a:picLocks noChangeAspect="1"/>
          </p:cNvPicPr>
          <p:nvPr/>
        </p:nvPicPr>
        <p:blipFill>
          <a:blip r:embed="rId3"/>
          <a:stretch>
            <a:fillRect/>
          </a:stretch>
        </p:blipFill>
        <p:spPr>
          <a:xfrm>
            <a:off x="6237514" y="1426437"/>
            <a:ext cx="5569527" cy="2453391"/>
          </a:xfrm>
          <a:prstGeom prst="rect">
            <a:avLst/>
          </a:prstGeom>
        </p:spPr>
      </p:pic>
      <p:pic>
        <p:nvPicPr>
          <p:cNvPr id="12" name="Picture 11">
            <a:extLst>
              <a:ext uri="{FF2B5EF4-FFF2-40B4-BE49-F238E27FC236}">
                <a16:creationId xmlns:a16="http://schemas.microsoft.com/office/drawing/2014/main" id="{13D42B64-6A9C-90C7-5AF6-77CE9C154213}"/>
              </a:ext>
            </a:extLst>
          </p:cNvPr>
          <p:cNvPicPr>
            <a:picLocks noChangeAspect="1"/>
          </p:cNvPicPr>
          <p:nvPr/>
        </p:nvPicPr>
        <p:blipFill>
          <a:blip r:embed="rId4"/>
          <a:stretch>
            <a:fillRect/>
          </a:stretch>
        </p:blipFill>
        <p:spPr>
          <a:xfrm>
            <a:off x="6237514" y="4087520"/>
            <a:ext cx="5664529" cy="2354296"/>
          </a:xfrm>
          <a:prstGeom prst="rect">
            <a:avLst/>
          </a:prstGeom>
        </p:spPr>
      </p:pic>
      <p:sp>
        <p:nvSpPr>
          <p:cNvPr id="5" name="TextBox 4">
            <a:extLst>
              <a:ext uri="{FF2B5EF4-FFF2-40B4-BE49-F238E27FC236}">
                <a16:creationId xmlns:a16="http://schemas.microsoft.com/office/drawing/2014/main" id="{1E813746-D13A-6AA9-8472-B37271E80F92}"/>
              </a:ext>
            </a:extLst>
          </p:cNvPr>
          <p:cNvSpPr txBox="1"/>
          <p:nvPr/>
        </p:nvSpPr>
        <p:spPr>
          <a:xfrm>
            <a:off x="1148444" y="2125345"/>
            <a:ext cx="5089070" cy="461665"/>
          </a:xfrm>
          <a:prstGeom prst="rect">
            <a:avLst/>
          </a:prstGeom>
          <a:noFill/>
        </p:spPr>
        <p:txBody>
          <a:bodyPr wrap="square" rtlCol="0">
            <a:spAutoFit/>
          </a:bodyPr>
          <a:lstStyle/>
          <a:p>
            <a:r>
              <a:rPr lang="en-US" sz="2400" dirty="0"/>
              <a:t>1.6x-2.5x more efficient than </a:t>
            </a:r>
            <a:r>
              <a:rPr lang="en-US" sz="2400" dirty="0" err="1"/>
              <a:t>DeepCOD</a:t>
            </a:r>
            <a:endParaRPr lang="en-US" sz="2400" dirty="0"/>
          </a:p>
        </p:txBody>
      </p:sp>
      <p:sp>
        <p:nvSpPr>
          <p:cNvPr id="9" name="TextBox 8">
            <a:extLst>
              <a:ext uri="{FF2B5EF4-FFF2-40B4-BE49-F238E27FC236}">
                <a16:creationId xmlns:a16="http://schemas.microsoft.com/office/drawing/2014/main" id="{E2425145-4B12-0DCC-4258-1D06C2618DDC}"/>
              </a:ext>
            </a:extLst>
          </p:cNvPr>
          <p:cNvSpPr txBox="1"/>
          <p:nvPr/>
        </p:nvSpPr>
        <p:spPr>
          <a:xfrm>
            <a:off x="1148443" y="4981335"/>
            <a:ext cx="4795155" cy="830997"/>
          </a:xfrm>
          <a:prstGeom prst="rect">
            <a:avLst/>
          </a:prstGeom>
          <a:noFill/>
        </p:spPr>
        <p:txBody>
          <a:bodyPr wrap="square">
            <a:spAutoFit/>
          </a:bodyPr>
          <a:lstStyle/>
          <a:p>
            <a:r>
              <a:rPr lang="en-US" sz="2400" dirty="0"/>
              <a:t>Local NN saves 40%-50% memory and &gt; 50% storage</a:t>
            </a:r>
          </a:p>
        </p:txBody>
      </p:sp>
      <p:sp>
        <p:nvSpPr>
          <p:cNvPr id="11" name="TextBox 10">
            <a:extLst>
              <a:ext uri="{FF2B5EF4-FFF2-40B4-BE49-F238E27FC236}">
                <a16:creationId xmlns:a16="http://schemas.microsoft.com/office/drawing/2014/main" id="{E63F9A5B-9431-3E0B-2AD0-3F0FEED68FFC}"/>
              </a:ext>
            </a:extLst>
          </p:cNvPr>
          <p:cNvSpPr txBox="1"/>
          <p:nvPr/>
        </p:nvSpPr>
        <p:spPr>
          <a:xfrm>
            <a:off x="609600" y="1391708"/>
            <a:ext cx="5199414" cy="584775"/>
          </a:xfrm>
          <a:prstGeom prst="rect">
            <a:avLst/>
          </a:prstGeom>
          <a:noFill/>
        </p:spPr>
        <p:txBody>
          <a:bodyPr wrap="square" rtlCol="0">
            <a:spAutoFit/>
          </a:bodyPr>
          <a:lstStyle/>
          <a:p>
            <a:pPr marL="285750" indent="-285750">
              <a:buFont typeface="Arial" panose="020B0604020202020204" pitchFamily="34" charset="0"/>
              <a:buChar char="•"/>
            </a:pPr>
            <a:r>
              <a:rPr lang="en-US" sz="3200" b="1" dirty="0"/>
              <a:t>Local Energy Consumption</a:t>
            </a:r>
          </a:p>
        </p:txBody>
      </p:sp>
      <p:sp>
        <p:nvSpPr>
          <p:cNvPr id="13" name="TextBox 12">
            <a:extLst>
              <a:ext uri="{FF2B5EF4-FFF2-40B4-BE49-F238E27FC236}">
                <a16:creationId xmlns:a16="http://schemas.microsoft.com/office/drawing/2014/main" id="{02FE4C12-06FC-27B4-77AD-2D9F98FF1939}"/>
              </a:ext>
            </a:extLst>
          </p:cNvPr>
          <p:cNvSpPr txBox="1"/>
          <p:nvPr/>
        </p:nvSpPr>
        <p:spPr>
          <a:xfrm>
            <a:off x="609600" y="3760404"/>
            <a:ext cx="5257800" cy="584775"/>
          </a:xfrm>
          <a:prstGeom prst="rect">
            <a:avLst/>
          </a:prstGeom>
          <a:noFill/>
        </p:spPr>
        <p:txBody>
          <a:bodyPr wrap="square">
            <a:spAutoFit/>
          </a:bodyPr>
          <a:lstStyle/>
          <a:p>
            <a:pPr marL="285750" indent="-285750">
              <a:buFont typeface="Arial" panose="020B0604020202020204" pitchFamily="34" charset="0"/>
              <a:buChar char="•"/>
            </a:pPr>
            <a:r>
              <a:rPr lang="en-US" sz="3200" b="1" dirty="0"/>
              <a:t>Local Memory &amp; Storage</a:t>
            </a:r>
          </a:p>
        </p:txBody>
      </p:sp>
      <p:sp>
        <p:nvSpPr>
          <p:cNvPr id="15" name="TextBox 14">
            <a:extLst>
              <a:ext uri="{FF2B5EF4-FFF2-40B4-BE49-F238E27FC236}">
                <a16:creationId xmlns:a16="http://schemas.microsoft.com/office/drawing/2014/main" id="{7581764E-282D-EE49-94AE-5200538C7CA4}"/>
              </a:ext>
            </a:extLst>
          </p:cNvPr>
          <p:cNvSpPr txBox="1"/>
          <p:nvPr/>
        </p:nvSpPr>
        <p:spPr>
          <a:xfrm>
            <a:off x="1148443" y="2597458"/>
            <a:ext cx="4508169" cy="461665"/>
          </a:xfrm>
          <a:prstGeom prst="rect">
            <a:avLst/>
          </a:prstGeom>
          <a:noFill/>
        </p:spPr>
        <p:txBody>
          <a:bodyPr wrap="square">
            <a:spAutoFit/>
          </a:bodyPr>
          <a:lstStyle/>
          <a:p>
            <a:r>
              <a:rPr lang="en-US" sz="2400" dirty="0"/>
              <a:t>8x more efficient than </a:t>
            </a:r>
            <a:r>
              <a:rPr lang="en-US" sz="2400" dirty="0" err="1"/>
              <a:t>MCUNet</a:t>
            </a:r>
            <a:endParaRPr lang="en-US" sz="2400" dirty="0"/>
          </a:p>
        </p:txBody>
      </p:sp>
      <p:sp>
        <p:nvSpPr>
          <p:cNvPr id="16" name="TextBox 15">
            <a:extLst>
              <a:ext uri="{FF2B5EF4-FFF2-40B4-BE49-F238E27FC236}">
                <a16:creationId xmlns:a16="http://schemas.microsoft.com/office/drawing/2014/main" id="{7E882F4C-8CD3-8021-17A8-6C42FB2E9FB8}"/>
              </a:ext>
            </a:extLst>
          </p:cNvPr>
          <p:cNvSpPr txBox="1"/>
          <p:nvPr/>
        </p:nvSpPr>
        <p:spPr>
          <a:xfrm>
            <a:off x="1148444" y="4481541"/>
            <a:ext cx="4517572" cy="461665"/>
          </a:xfrm>
          <a:prstGeom prst="rect">
            <a:avLst/>
          </a:prstGeom>
          <a:noFill/>
        </p:spPr>
        <p:txBody>
          <a:bodyPr wrap="square">
            <a:spAutoFit/>
          </a:bodyPr>
          <a:lstStyle/>
          <a:p>
            <a:r>
              <a:rPr lang="en-US" sz="2400" dirty="0"/>
              <a:t>Memory – SRAM, storage – FRAM</a:t>
            </a:r>
          </a:p>
        </p:txBody>
      </p:sp>
      <p:sp>
        <p:nvSpPr>
          <p:cNvPr id="17" name="TextBox 16">
            <a:extLst>
              <a:ext uri="{FF2B5EF4-FFF2-40B4-BE49-F238E27FC236}">
                <a16:creationId xmlns:a16="http://schemas.microsoft.com/office/drawing/2014/main" id="{B64D565E-AF0C-A613-13FC-17A75DBDA44D}"/>
              </a:ext>
            </a:extLst>
          </p:cNvPr>
          <p:cNvSpPr txBox="1"/>
          <p:nvPr/>
        </p:nvSpPr>
        <p:spPr>
          <a:xfrm>
            <a:off x="1148443" y="5849569"/>
            <a:ext cx="2947304" cy="461665"/>
          </a:xfrm>
          <a:prstGeom prst="rect">
            <a:avLst/>
          </a:prstGeom>
          <a:noFill/>
        </p:spPr>
        <p:txBody>
          <a:bodyPr wrap="square">
            <a:spAutoFit/>
          </a:bodyPr>
          <a:lstStyle/>
          <a:p>
            <a:r>
              <a:rPr lang="en-US" sz="2400" dirty="0"/>
              <a:t>10% higher accuracy</a:t>
            </a:r>
          </a:p>
        </p:txBody>
      </p:sp>
    </p:spTree>
    <p:extLst>
      <p:ext uri="{BB962C8B-B14F-4D97-AF65-F5344CB8AC3E}">
        <p14:creationId xmlns:p14="http://schemas.microsoft.com/office/powerpoint/2010/main" val="107459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93D0-D776-8C89-95A9-1BB227F9A02E}"/>
              </a:ext>
            </a:extLst>
          </p:cNvPr>
          <p:cNvSpPr>
            <a:spLocks noGrp="1"/>
          </p:cNvSpPr>
          <p:nvPr>
            <p:ph type="title"/>
          </p:nvPr>
        </p:nvSpPr>
        <p:spPr/>
        <p:txBody>
          <a:bodyPr>
            <a:normAutofit/>
          </a:bodyPr>
          <a:lstStyle/>
          <a:p>
            <a:r>
              <a:rPr lang="en-US" sz="4000" dirty="0"/>
              <a:t>Evaluation: Different System Settings</a:t>
            </a:r>
          </a:p>
        </p:txBody>
      </p:sp>
      <p:sp>
        <p:nvSpPr>
          <p:cNvPr id="4" name="Slide Number Placeholder 3">
            <a:extLst>
              <a:ext uri="{FF2B5EF4-FFF2-40B4-BE49-F238E27FC236}">
                <a16:creationId xmlns:a16="http://schemas.microsoft.com/office/drawing/2014/main" id="{587AAF5A-8443-EC11-AB9F-0B897D545E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025950DB-EE24-C557-77C8-61AB23CD4620}"/>
              </a:ext>
            </a:extLst>
          </p:cNvPr>
          <p:cNvPicPr>
            <a:picLocks noChangeAspect="1"/>
          </p:cNvPicPr>
          <p:nvPr/>
        </p:nvPicPr>
        <p:blipFill>
          <a:blip r:embed="rId3"/>
          <a:stretch>
            <a:fillRect/>
          </a:stretch>
        </p:blipFill>
        <p:spPr>
          <a:xfrm>
            <a:off x="6731876" y="1615923"/>
            <a:ext cx="5139048" cy="2178139"/>
          </a:xfrm>
          <a:prstGeom prst="rect">
            <a:avLst/>
          </a:prstGeom>
        </p:spPr>
      </p:pic>
      <p:pic>
        <p:nvPicPr>
          <p:cNvPr id="5" name="Picture 4">
            <a:extLst>
              <a:ext uri="{FF2B5EF4-FFF2-40B4-BE49-F238E27FC236}">
                <a16:creationId xmlns:a16="http://schemas.microsoft.com/office/drawing/2014/main" id="{7944FDE1-33C1-B61B-98A4-48B1569AEC3E}"/>
              </a:ext>
            </a:extLst>
          </p:cNvPr>
          <p:cNvPicPr>
            <a:picLocks noChangeAspect="1"/>
          </p:cNvPicPr>
          <p:nvPr/>
        </p:nvPicPr>
        <p:blipFill>
          <a:blip r:embed="rId4"/>
          <a:stretch>
            <a:fillRect/>
          </a:stretch>
        </p:blipFill>
        <p:spPr>
          <a:xfrm>
            <a:off x="6731876" y="4119303"/>
            <a:ext cx="5242409" cy="2237062"/>
          </a:xfrm>
          <a:prstGeom prst="rect">
            <a:avLst/>
          </a:prstGeom>
        </p:spPr>
      </p:pic>
      <p:sp>
        <p:nvSpPr>
          <p:cNvPr id="8" name="TextBox 7">
            <a:extLst>
              <a:ext uri="{FF2B5EF4-FFF2-40B4-BE49-F238E27FC236}">
                <a16:creationId xmlns:a16="http://schemas.microsoft.com/office/drawing/2014/main" id="{165DA973-037E-A4C3-A56A-0ED83811354B}"/>
              </a:ext>
            </a:extLst>
          </p:cNvPr>
          <p:cNvSpPr txBox="1"/>
          <p:nvPr/>
        </p:nvSpPr>
        <p:spPr>
          <a:xfrm>
            <a:off x="712961" y="1329334"/>
            <a:ext cx="5731382" cy="584775"/>
          </a:xfrm>
          <a:prstGeom prst="rect">
            <a:avLst/>
          </a:prstGeom>
          <a:noFill/>
        </p:spPr>
        <p:txBody>
          <a:bodyPr wrap="square" rtlCol="0">
            <a:spAutoFit/>
          </a:bodyPr>
          <a:lstStyle/>
          <a:p>
            <a:pPr marL="285750" indent="-285750">
              <a:buFont typeface="Arial" panose="020B0604020202020204" pitchFamily="34" charset="0"/>
              <a:buChar char="•"/>
            </a:pPr>
            <a:r>
              <a:rPr lang="en-US" sz="3200" b="1" dirty="0"/>
              <a:t>Impact of Local CPU Frequency</a:t>
            </a:r>
          </a:p>
        </p:txBody>
      </p:sp>
      <p:sp>
        <p:nvSpPr>
          <p:cNvPr id="9" name="TextBox 8">
            <a:extLst>
              <a:ext uri="{FF2B5EF4-FFF2-40B4-BE49-F238E27FC236}">
                <a16:creationId xmlns:a16="http://schemas.microsoft.com/office/drawing/2014/main" id="{5D18DEBC-4092-2BC9-F581-1F95838ADE6D}"/>
              </a:ext>
            </a:extLst>
          </p:cNvPr>
          <p:cNvSpPr txBox="1"/>
          <p:nvPr/>
        </p:nvSpPr>
        <p:spPr>
          <a:xfrm>
            <a:off x="1105256" y="4484607"/>
            <a:ext cx="5603891" cy="461665"/>
          </a:xfrm>
          <a:prstGeom prst="rect">
            <a:avLst/>
          </a:prstGeom>
          <a:noFill/>
        </p:spPr>
        <p:txBody>
          <a:bodyPr wrap="square" rtlCol="0">
            <a:spAutoFit/>
          </a:bodyPr>
          <a:lstStyle/>
          <a:p>
            <a:r>
              <a:rPr lang="en-US" sz="2400" dirty="0"/>
              <a:t>Bluetooth (270kbps, 2Mbps), </a:t>
            </a:r>
            <a:r>
              <a:rPr lang="en-US" sz="2400" dirty="0" err="1"/>
              <a:t>WiFi</a:t>
            </a:r>
            <a:r>
              <a:rPr lang="en-US" sz="2400" dirty="0"/>
              <a:t> (6Mbps)</a:t>
            </a:r>
          </a:p>
        </p:txBody>
      </p:sp>
      <p:sp>
        <p:nvSpPr>
          <p:cNvPr id="13" name="TextBox 12">
            <a:extLst>
              <a:ext uri="{FF2B5EF4-FFF2-40B4-BE49-F238E27FC236}">
                <a16:creationId xmlns:a16="http://schemas.microsoft.com/office/drawing/2014/main" id="{9C366BEF-E8D5-84CD-9536-61F1BEDFCABA}"/>
              </a:ext>
            </a:extLst>
          </p:cNvPr>
          <p:cNvSpPr txBox="1"/>
          <p:nvPr/>
        </p:nvSpPr>
        <p:spPr>
          <a:xfrm>
            <a:off x="1126520" y="2529451"/>
            <a:ext cx="4126181" cy="461665"/>
          </a:xfrm>
          <a:prstGeom prst="rect">
            <a:avLst/>
          </a:prstGeom>
          <a:noFill/>
        </p:spPr>
        <p:txBody>
          <a:bodyPr wrap="square">
            <a:spAutoFit/>
          </a:bodyPr>
          <a:lstStyle/>
          <a:p>
            <a:r>
              <a:rPr lang="en-US" sz="2400" dirty="0"/>
              <a:t>Reduces latency by 2.1x to 2.5x</a:t>
            </a:r>
          </a:p>
        </p:txBody>
      </p:sp>
      <p:sp>
        <p:nvSpPr>
          <p:cNvPr id="14" name="TextBox 13">
            <a:extLst>
              <a:ext uri="{FF2B5EF4-FFF2-40B4-BE49-F238E27FC236}">
                <a16:creationId xmlns:a16="http://schemas.microsoft.com/office/drawing/2014/main" id="{BAA310BF-038A-9729-688E-E149AB2BB63D}"/>
              </a:ext>
            </a:extLst>
          </p:cNvPr>
          <p:cNvSpPr txBox="1"/>
          <p:nvPr/>
        </p:nvSpPr>
        <p:spPr>
          <a:xfrm>
            <a:off x="609600" y="3707874"/>
            <a:ext cx="5731382" cy="584775"/>
          </a:xfrm>
          <a:prstGeom prst="rect">
            <a:avLst/>
          </a:prstGeom>
          <a:noFill/>
        </p:spPr>
        <p:txBody>
          <a:bodyPr wrap="square" rtlCol="0">
            <a:spAutoFit/>
          </a:bodyPr>
          <a:lstStyle/>
          <a:p>
            <a:pPr marL="285750" indent="-285750">
              <a:buFont typeface="Arial" panose="020B0604020202020204" pitchFamily="34" charset="0"/>
              <a:buChar char="•"/>
            </a:pPr>
            <a:r>
              <a:rPr lang="en-US" sz="3200" b="1" dirty="0"/>
              <a:t>Impact of Network Bandwidth</a:t>
            </a:r>
          </a:p>
        </p:txBody>
      </p:sp>
      <p:sp>
        <p:nvSpPr>
          <p:cNvPr id="15" name="TextBox 14">
            <a:extLst>
              <a:ext uri="{FF2B5EF4-FFF2-40B4-BE49-F238E27FC236}">
                <a16:creationId xmlns:a16="http://schemas.microsoft.com/office/drawing/2014/main" id="{8FF4F115-6A0E-DE50-D293-52F1401F9165}"/>
              </a:ext>
            </a:extLst>
          </p:cNvPr>
          <p:cNvSpPr txBox="1"/>
          <p:nvPr/>
        </p:nvSpPr>
        <p:spPr>
          <a:xfrm>
            <a:off x="1126520" y="2067786"/>
            <a:ext cx="2428011" cy="461665"/>
          </a:xfrm>
          <a:prstGeom prst="rect">
            <a:avLst/>
          </a:prstGeom>
          <a:noFill/>
        </p:spPr>
        <p:txBody>
          <a:bodyPr wrap="square">
            <a:spAutoFit/>
          </a:bodyPr>
          <a:lstStyle/>
          <a:p>
            <a:r>
              <a:rPr lang="en-US" sz="2400" dirty="0"/>
              <a:t>64MHz - 216MHz</a:t>
            </a:r>
          </a:p>
        </p:txBody>
      </p:sp>
      <p:sp>
        <p:nvSpPr>
          <p:cNvPr id="16" name="TextBox 15">
            <a:extLst>
              <a:ext uri="{FF2B5EF4-FFF2-40B4-BE49-F238E27FC236}">
                <a16:creationId xmlns:a16="http://schemas.microsoft.com/office/drawing/2014/main" id="{EC2FBCB4-AD8C-5106-85F6-7F9809D38D4F}"/>
              </a:ext>
            </a:extLst>
          </p:cNvPr>
          <p:cNvSpPr txBox="1"/>
          <p:nvPr/>
        </p:nvSpPr>
        <p:spPr>
          <a:xfrm>
            <a:off x="1105256" y="4992901"/>
            <a:ext cx="4126181" cy="461665"/>
          </a:xfrm>
          <a:prstGeom prst="rect">
            <a:avLst/>
          </a:prstGeom>
          <a:noFill/>
        </p:spPr>
        <p:txBody>
          <a:bodyPr wrap="square">
            <a:spAutoFit/>
          </a:bodyPr>
          <a:lstStyle/>
          <a:p>
            <a:r>
              <a:rPr lang="en-US" sz="2400" dirty="0"/>
              <a:t>Keeps outperforming baselines</a:t>
            </a:r>
          </a:p>
        </p:txBody>
      </p:sp>
    </p:spTree>
    <p:extLst>
      <p:ext uri="{BB962C8B-B14F-4D97-AF65-F5344CB8AC3E}">
        <p14:creationId xmlns:p14="http://schemas.microsoft.com/office/powerpoint/2010/main" val="2686851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AA0-11EF-1F4A-9459-BDBD2750494A}"/>
              </a:ext>
            </a:extLst>
          </p:cNvPr>
          <p:cNvSpPr>
            <a:spLocks noGrp="1"/>
          </p:cNvSpPr>
          <p:nvPr>
            <p:ph type="title"/>
          </p:nvPr>
        </p:nvSpPr>
        <p:spPr/>
        <p:txBody>
          <a:bodyPr>
            <a:normAutofit/>
          </a:bodyPr>
          <a:lstStyle/>
          <a:p>
            <a:r>
              <a:rPr lang="en-US" sz="4000" dirty="0"/>
              <a:t>Summary</a:t>
            </a:r>
          </a:p>
        </p:txBody>
      </p:sp>
      <p:sp>
        <p:nvSpPr>
          <p:cNvPr id="4" name="Slide Number Placeholder 3">
            <a:extLst>
              <a:ext uri="{FF2B5EF4-FFF2-40B4-BE49-F238E27FC236}">
                <a16:creationId xmlns:a16="http://schemas.microsoft.com/office/drawing/2014/main" id="{22F626D4-4EDA-B16F-45CA-033A735E70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A6528EDA-02FD-1078-090B-E7BED6AE746C}"/>
              </a:ext>
            </a:extLst>
          </p:cNvPr>
          <p:cNvSpPr txBox="1"/>
          <p:nvPr/>
        </p:nvSpPr>
        <p:spPr>
          <a:xfrm>
            <a:off x="609600" y="1328057"/>
            <a:ext cx="10831286" cy="3770263"/>
          </a:xfrm>
          <a:prstGeom prst="rect">
            <a:avLst/>
          </a:prstGeom>
          <a:noFill/>
        </p:spPr>
        <p:txBody>
          <a:bodyPr wrap="square" rtlCol="0">
            <a:spAutoFit/>
          </a:bodyPr>
          <a:lstStyle/>
          <a:p>
            <a:pPr marL="457200" indent="-457200">
              <a:spcAft>
                <a:spcPts val="600"/>
              </a:spcAft>
              <a:buClr>
                <a:schemeClr val="tx1"/>
              </a:buClr>
              <a:buFont typeface="Wingdings" panose="05000000000000000000" pitchFamily="2" charset="2"/>
              <a:buChar char="v"/>
            </a:pPr>
            <a:r>
              <a:rPr lang="en-US" sz="2800" b="1" dirty="0"/>
              <a:t>Agile Offloading for Neural Network Inference</a:t>
            </a:r>
          </a:p>
          <a:p>
            <a:pPr marL="742950" lvl="1" indent="-285750">
              <a:spcAft>
                <a:spcPts val="600"/>
              </a:spcAft>
              <a:buClr>
                <a:schemeClr val="tx1"/>
              </a:buClr>
              <a:buFont typeface="Arial" panose="020B0604020202020204" pitchFamily="34" charset="0"/>
              <a:buChar char="•"/>
            </a:pPr>
            <a:r>
              <a:rPr lang="en-US" sz="2400" dirty="0"/>
              <a:t>AgileNN: shifts the rationale of offloading from fixed to </a:t>
            </a:r>
            <a:r>
              <a:rPr lang="en-US" sz="2400" b="1" dirty="0">
                <a:solidFill>
                  <a:srgbClr val="C00000"/>
                </a:solidFill>
              </a:rPr>
              <a:t>data-centric &amp; agile</a:t>
            </a:r>
          </a:p>
          <a:p>
            <a:pPr marL="742950" lvl="1" indent="-285750">
              <a:spcAft>
                <a:spcPts val="600"/>
              </a:spcAft>
              <a:buClr>
                <a:schemeClr val="tx1"/>
              </a:buClr>
              <a:buFont typeface="Arial" panose="020B0604020202020204" pitchFamily="34" charset="0"/>
              <a:buChar char="•"/>
            </a:pPr>
            <a:r>
              <a:rPr lang="en-US" sz="2400" b="1" dirty="0">
                <a:solidFill>
                  <a:srgbClr val="C00000"/>
                </a:solidFill>
              </a:rPr>
              <a:t>Leveraging XAI </a:t>
            </a:r>
            <a:r>
              <a:rPr lang="en-US" sz="2400" dirty="0"/>
              <a:t>to achieve such agility</a:t>
            </a:r>
          </a:p>
          <a:p>
            <a:pPr marL="742950" lvl="1" indent="-285750">
              <a:spcAft>
                <a:spcPts val="600"/>
              </a:spcAft>
              <a:buClr>
                <a:schemeClr val="tx1"/>
              </a:buClr>
              <a:buFont typeface="Arial" panose="020B0604020202020204" pitchFamily="34" charset="0"/>
              <a:buChar char="•"/>
            </a:pPr>
            <a:r>
              <a:rPr lang="en-US" sz="2400" b="1" dirty="0">
                <a:solidFill>
                  <a:srgbClr val="C00000"/>
                </a:solidFill>
              </a:rPr>
              <a:t>&gt; 6x </a:t>
            </a:r>
            <a:r>
              <a:rPr lang="en-US" sz="2400" dirty="0"/>
              <a:t>lower latency and </a:t>
            </a:r>
            <a:r>
              <a:rPr lang="en-US" sz="2400" b="1" dirty="0">
                <a:solidFill>
                  <a:srgbClr val="C00000"/>
                </a:solidFill>
              </a:rPr>
              <a:t>&gt; 8x</a:t>
            </a:r>
            <a:r>
              <a:rPr lang="en-US" sz="2400" dirty="0"/>
              <a:t> resource consumption for extremely weak devices</a:t>
            </a:r>
          </a:p>
          <a:p>
            <a:pPr marL="285750" indent="-285750">
              <a:spcAft>
                <a:spcPts val="600"/>
              </a:spcAft>
              <a:buClr>
                <a:schemeClr val="tx1"/>
              </a:buClr>
              <a:buFont typeface="Arial" panose="020B0604020202020204" pitchFamily="34" charset="0"/>
              <a:buChar char="•"/>
            </a:pPr>
            <a:endParaRPr lang="en-US" sz="2800" b="1" dirty="0"/>
          </a:p>
          <a:p>
            <a:pPr marL="457200" indent="-457200">
              <a:spcAft>
                <a:spcPts val="600"/>
              </a:spcAft>
              <a:buClr>
                <a:schemeClr val="tx1"/>
              </a:buClr>
              <a:buFont typeface="Wingdings" panose="05000000000000000000" pitchFamily="2" charset="2"/>
              <a:buChar char="v"/>
            </a:pPr>
            <a:r>
              <a:rPr lang="en-US" sz="2800" b="1" dirty="0"/>
              <a:t>Explainable AI for Systems</a:t>
            </a:r>
          </a:p>
          <a:p>
            <a:pPr marL="742950" lvl="1" indent="-285750">
              <a:spcAft>
                <a:spcPts val="600"/>
              </a:spcAft>
              <a:buClr>
                <a:schemeClr val="tx1"/>
              </a:buClr>
              <a:buFont typeface="Arial" panose="020B0604020202020204" pitchFamily="34" charset="0"/>
              <a:buChar char="•"/>
            </a:pPr>
            <a:r>
              <a:rPr lang="en-US" sz="2400" dirty="0"/>
              <a:t>First to integrate XAI techniques into NN offloading systems</a:t>
            </a:r>
          </a:p>
          <a:p>
            <a:pPr marL="742950" lvl="1" indent="-285750">
              <a:spcAft>
                <a:spcPts val="600"/>
              </a:spcAft>
              <a:buClr>
                <a:schemeClr val="tx1"/>
              </a:buClr>
              <a:buFont typeface="Arial" panose="020B0604020202020204" pitchFamily="34" charset="0"/>
              <a:buChar char="•"/>
            </a:pPr>
            <a:r>
              <a:rPr lang="en-US" sz="2400" dirty="0"/>
              <a:t>Migrating XAI computation from device to offline training</a:t>
            </a:r>
          </a:p>
        </p:txBody>
      </p:sp>
    </p:spTree>
    <p:extLst>
      <p:ext uri="{BB962C8B-B14F-4D97-AF65-F5344CB8AC3E}">
        <p14:creationId xmlns:p14="http://schemas.microsoft.com/office/powerpoint/2010/main" val="4030590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B79656-6E53-44C5-928C-A270220FD4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EA908AA-9426-4B20-98D2-C899B4253574}"/>
              </a:ext>
            </a:extLst>
          </p:cNvPr>
          <p:cNvSpPr/>
          <p:nvPr/>
        </p:nvSpPr>
        <p:spPr>
          <a:xfrm>
            <a:off x="2564846" y="3214017"/>
            <a:ext cx="6511702" cy="854080"/>
          </a:xfrm>
          <a:prstGeom prst="rect">
            <a:avLst/>
          </a:prstGeom>
        </p:spPr>
        <p:txBody>
          <a:bodyPr wrap="square">
            <a:spAutoFit/>
          </a:body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altLang="zh-CN" sz="4950" b="1" i="0" u="none" strike="noStrike" kern="1200" cap="none" spc="0" normalizeH="0" baseline="0" noProof="0" dirty="0">
                <a:ln>
                  <a:noFill/>
                </a:ln>
                <a:solidFill>
                  <a:srgbClr val="004386"/>
                </a:solidFill>
                <a:effectLst/>
                <a:uLnTx/>
                <a:uFillTx/>
                <a:latin typeface="Calibri"/>
                <a:ea typeface="等线" panose="02010600030101010101" pitchFamily="2" charset="-122"/>
                <a:cs typeface="+mn-cs"/>
              </a:rPr>
              <a:t>Thank you!</a:t>
            </a:r>
          </a:p>
        </p:txBody>
      </p:sp>
    </p:spTree>
    <p:extLst>
      <p:ext uri="{BB962C8B-B14F-4D97-AF65-F5344CB8AC3E}">
        <p14:creationId xmlns:p14="http://schemas.microsoft.com/office/powerpoint/2010/main" val="247934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A1FF5-619E-C5A3-1B6D-16CFAC091B18}"/>
              </a:ext>
            </a:extLst>
          </p:cNvPr>
          <p:cNvSpPr>
            <a:spLocks noGrp="1"/>
          </p:cNvSpPr>
          <p:nvPr>
            <p:ph type="title"/>
          </p:nvPr>
        </p:nvSpPr>
        <p:spPr/>
        <p:txBody>
          <a:bodyPr>
            <a:normAutofit/>
          </a:bodyPr>
          <a:lstStyle/>
          <a:p>
            <a:r>
              <a:rPr lang="en-US" sz="3600" dirty="0"/>
              <a:t>Feature Importance Evaluator</a:t>
            </a:r>
          </a:p>
        </p:txBody>
      </p:sp>
      <p:sp>
        <p:nvSpPr>
          <p:cNvPr id="4" name="Slide Number Placeholder 3">
            <a:extLst>
              <a:ext uri="{FF2B5EF4-FFF2-40B4-BE49-F238E27FC236}">
                <a16:creationId xmlns:a16="http://schemas.microsoft.com/office/drawing/2014/main" id="{3C494A75-2155-6671-D8E7-9A4C9F04210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7" name="Picture 2" descr="Puppy Dog Pictures | Download Free Images on Unsplash">
            <a:extLst>
              <a:ext uri="{FF2B5EF4-FFF2-40B4-BE49-F238E27FC236}">
                <a16:creationId xmlns:a16="http://schemas.microsoft.com/office/drawing/2014/main" id="{2EAF0F8B-1A77-9D7C-A6F0-B15AD756C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00" y="2320874"/>
            <a:ext cx="775297" cy="9691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3EDEE95A-1DC5-1185-FEE1-8AC4B317EFBF}"/>
              </a:ext>
            </a:extLst>
          </p:cNvPr>
          <p:cNvCxnSpPr>
            <a:cxnSpLocks/>
          </p:cNvCxnSpPr>
          <p:nvPr/>
        </p:nvCxnSpPr>
        <p:spPr>
          <a:xfrm>
            <a:off x="1674981" y="2817941"/>
            <a:ext cx="72458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C3B5DB-D268-4ED3-643A-560E425230E1}"/>
              </a:ext>
            </a:extLst>
          </p:cNvPr>
          <p:cNvCxnSpPr>
            <a:cxnSpLocks/>
          </p:cNvCxnSpPr>
          <p:nvPr/>
        </p:nvCxnSpPr>
        <p:spPr>
          <a:xfrm>
            <a:off x="3536856" y="2799481"/>
            <a:ext cx="64708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00A0B8A2-C036-1F5E-063C-E8219B6C6FE6}"/>
              </a:ext>
            </a:extLst>
          </p:cNvPr>
          <p:cNvGrpSpPr/>
          <p:nvPr/>
        </p:nvGrpSpPr>
        <p:grpSpPr>
          <a:xfrm>
            <a:off x="4182257" y="2565832"/>
            <a:ext cx="683670" cy="423497"/>
            <a:chOff x="4046111" y="5864064"/>
            <a:chExt cx="987852" cy="611921"/>
          </a:xfrm>
        </p:grpSpPr>
        <p:pic>
          <p:nvPicPr>
            <p:cNvPr id="39" name="Picture 38">
              <a:extLst>
                <a:ext uri="{FF2B5EF4-FFF2-40B4-BE49-F238E27FC236}">
                  <a16:creationId xmlns:a16="http://schemas.microsoft.com/office/drawing/2014/main" id="{94C9025F-C9DC-95D8-4B52-F656138AD1B5}"/>
                </a:ext>
              </a:extLst>
            </p:cNvPr>
            <p:cNvPicPr>
              <a:picLocks noChangeAspect="1"/>
            </p:cNvPicPr>
            <p:nvPr/>
          </p:nvPicPr>
          <p:blipFill>
            <a:blip r:embed="rId4"/>
            <a:stretch>
              <a:fillRect/>
            </a:stretch>
          </p:blipFill>
          <p:spPr>
            <a:xfrm>
              <a:off x="4046111" y="5864066"/>
              <a:ext cx="611919" cy="611919"/>
            </a:xfrm>
            <a:prstGeom prst="rect">
              <a:avLst/>
            </a:prstGeom>
            <a:ln w="12700">
              <a:solidFill>
                <a:schemeClr val="tx1"/>
              </a:solidFill>
            </a:ln>
            <a:scene3d>
              <a:camera prst="isometricRightUp"/>
              <a:lightRig rig="threePt" dir="t"/>
            </a:scene3d>
          </p:spPr>
        </p:pic>
        <p:pic>
          <p:nvPicPr>
            <p:cNvPr id="40" name="Picture 39">
              <a:extLst>
                <a:ext uri="{FF2B5EF4-FFF2-40B4-BE49-F238E27FC236}">
                  <a16:creationId xmlns:a16="http://schemas.microsoft.com/office/drawing/2014/main" id="{6B0EF09C-1B7F-6BE5-DC14-3DAB939D7361}"/>
                </a:ext>
              </a:extLst>
            </p:cNvPr>
            <p:cNvPicPr>
              <a:picLocks noChangeAspect="1"/>
            </p:cNvPicPr>
            <p:nvPr/>
          </p:nvPicPr>
          <p:blipFill>
            <a:blip r:embed="rId5"/>
            <a:stretch>
              <a:fillRect/>
            </a:stretch>
          </p:blipFill>
          <p:spPr>
            <a:xfrm>
              <a:off x="4128812" y="5864065"/>
              <a:ext cx="611634" cy="611919"/>
            </a:xfrm>
            <a:prstGeom prst="rect">
              <a:avLst/>
            </a:prstGeom>
            <a:ln w="12700">
              <a:solidFill>
                <a:schemeClr val="tx1"/>
              </a:solidFill>
            </a:ln>
            <a:scene3d>
              <a:camera prst="isometricRightUp"/>
              <a:lightRig rig="threePt" dir="t"/>
            </a:scene3d>
          </p:spPr>
        </p:pic>
        <p:pic>
          <p:nvPicPr>
            <p:cNvPr id="41" name="Picture 40">
              <a:extLst>
                <a:ext uri="{FF2B5EF4-FFF2-40B4-BE49-F238E27FC236}">
                  <a16:creationId xmlns:a16="http://schemas.microsoft.com/office/drawing/2014/main" id="{BE333D23-CD57-7F36-F0AF-07321305B776}"/>
                </a:ext>
              </a:extLst>
            </p:cNvPr>
            <p:cNvPicPr>
              <a:picLocks noChangeAspect="1"/>
            </p:cNvPicPr>
            <p:nvPr/>
          </p:nvPicPr>
          <p:blipFill>
            <a:blip r:embed="rId6"/>
            <a:stretch>
              <a:fillRect/>
            </a:stretch>
          </p:blipFill>
          <p:spPr>
            <a:xfrm>
              <a:off x="4211261" y="5864066"/>
              <a:ext cx="611919" cy="611919"/>
            </a:xfrm>
            <a:prstGeom prst="rect">
              <a:avLst/>
            </a:prstGeom>
            <a:ln w="12700">
              <a:solidFill>
                <a:schemeClr val="tx1"/>
              </a:solidFill>
            </a:ln>
            <a:scene3d>
              <a:camera prst="isometricRightUp"/>
              <a:lightRig rig="threePt" dir="t"/>
            </a:scene3d>
          </p:spPr>
        </p:pic>
        <p:pic>
          <p:nvPicPr>
            <p:cNvPr id="42" name="Picture 41">
              <a:extLst>
                <a:ext uri="{FF2B5EF4-FFF2-40B4-BE49-F238E27FC236}">
                  <a16:creationId xmlns:a16="http://schemas.microsoft.com/office/drawing/2014/main" id="{7CEC8474-E43C-0170-FE8C-7444D18FEEB1}"/>
                </a:ext>
              </a:extLst>
            </p:cNvPr>
            <p:cNvPicPr>
              <a:picLocks noChangeAspect="1"/>
            </p:cNvPicPr>
            <p:nvPr/>
          </p:nvPicPr>
          <p:blipFill>
            <a:blip r:embed="rId7"/>
            <a:stretch>
              <a:fillRect/>
            </a:stretch>
          </p:blipFill>
          <p:spPr>
            <a:xfrm>
              <a:off x="4288285" y="5864066"/>
              <a:ext cx="611634" cy="611919"/>
            </a:xfrm>
            <a:prstGeom prst="rect">
              <a:avLst/>
            </a:prstGeom>
            <a:ln w="12700">
              <a:solidFill>
                <a:schemeClr val="tx1"/>
              </a:solidFill>
            </a:ln>
            <a:scene3d>
              <a:camera prst="isometricRightUp"/>
              <a:lightRig rig="threePt" dir="t"/>
            </a:scene3d>
          </p:spPr>
        </p:pic>
        <p:pic>
          <p:nvPicPr>
            <p:cNvPr id="43" name="Picture 42">
              <a:extLst>
                <a:ext uri="{FF2B5EF4-FFF2-40B4-BE49-F238E27FC236}">
                  <a16:creationId xmlns:a16="http://schemas.microsoft.com/office/drawing/2014/main" id="{12D7540A-2986-8374-2481-8783E3FE20AB}"/>
                </a:ext>
              </a:extLst>
            </p:cNvPr>
            <p:cNvPicPr>
              <a:picLocks noChangeAspect="1"/>
            </p:cNvPicPr>
            <p:nvPr/>
          </p:nvPicPr>
          <p:blipFill>
            <a:blip r:embed="rId8"/>
            <a:stretch>
              <a:fillRect/>
            </a:stretch>
          </p:blipFill>
          <p:spPr>
            <a:xfrm>
              <a:off x="4355307" y="5864066"/>
              <a:ext cx="611634" cy="611919"/>
            </a:xfrm>
            <a:prstGeom prst="rect">
              <a:avLst/>
            </a:prstGeom>
            <a:ln w="12700">
              <a:solidFill>
                <a:schemeClr val="tx1"/>
              </a:solidFill>
            </a:ln>
            <a:scene3d>
              <a:camera prst="isometricRightUp"/>
              <a:lightRig rig="threePt" dir="t"/>
            </a:scene3d>
          </p:spPr>
        </p:pic>
        <p:pic>
          <p:nvPicPr>
            <p:cNvPr id="44" name="Picture 43">
              <a:extLst>
                <a:ext uri="{FF2B5EF4-FFF2-40B4-BE49-F238E27FC236}">
                  <a16:creationId xmlns:a16="http://schemas.microsoft.com/office/drawing/2014/main" id="{324076D3-E944-3C96-BC2D-E18558370868}"/>
                </a:ext>
              </a:extLst>
            </p:cNvPr>
            <p:cNvPicPr>
              <a:picLocks noChangeAspect="1"/>
            </p:cNvPicPr>
            <p:nvPr/>
          </p:nvPicPr>
          <p:blipFill>
            <a:blip r:embed="rId9"/>
            <a:stretch>
              <a:fillRect/>
            </a:stretch>
          </p:blipFill>
          <p:spPr>
            <a:xfrm>
              <a:off x="4422330" y="5864064"/>
              <a:ext cx="611633" cy="611919"/>
            </a:xfrm>
            <a:prstGeom prst="rect">
              <a:avLst/>
            </a:prstGeom>
            <a:ln w="12700">
              <a:solidFill>
                <a:schemeClr val="tx1"/>
              </a:solidFill>
            </a:ln>
            <a:scene3d>
              <a:camera prst="isometricRightUp"/>
              <a:lightRig rig="threePt" dir="t"/>
            </a:scene3d>
          </p:spPr>
        </p:pic>
      </p:grpSp>
      <p:cxnSp>
        <p:nvCxnSpPr>
          <p:cNvPr id="31" name="Straight Arrow Connector 30">
            <a:extLst>
              <a:ext uri="{FF2B5EF4-FFF2-40B4-BE49-F238E27FC236}">
                <a16:creationId xmlns:a16="http://schemas.microsoft.com/office/drawing/2014/main" id="{45BE9677-57E3-3391-3B9F-44B112B98B51}"/>
              </a:ext>
            </a:extLst>
          </p:cNvPr>
          <p:cNvCxnSpPr>
            <a:cxnSpLocks/>
          </p:cNvCxnSpPr>
          <p:nvPr/>
        </p:nvCxnSpPr>
        <p:spPr>
          <a:xfrm>
            <a:off x="4828082" y="2799481"/>
            <a:ext cx="66733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Flowchart: Manual Operation 31">
            <a:extLst>
              <a:ext uri="{FF2B5EF4-FFF2-40B4-BE49-F238E27FC236}">
                <a16:creationId xmlns:a16="http://schemas.microsoft.com/office/drawing/2014/main" id="{B896F63A-316A-FF57-9C41-1629263D3378}"/>
              </a:ext>
            </a:extLst>
          </p:cNvPr>
          <p:cNvSpPr/>
          <p:nvPr/>
        </p:nvSpPr>
        <p:spPr bwMode="auto">
          <a:xfrm rot="16200000">
            <a:off x="2427347" y="2257495"/>
            <a:ext cx="1065334" cy="1120891"/>
          </a:xfrm>
          <a:prstGeom prst="flowChartManualOperation">
            <a:avLst/>
          </a:prstGeom>
          <a:solidFill>
            <a:schemeClr val="bg1">
              <a:lumMod val="6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02036FF4-ADCB-AB25-B667-18D1D88135EF}"/>
              </a:ext>
            </a:extLst>
          </p:cNvPr>
          <p:cNvSpPr txBox="1"/>
          <p:nvPr/>
        </p:nvSpPr>
        <p:spPr>
          <a:xfrm>
            <a:off x="2345713" y="2432118"/>
            <a:ext cx="123669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Feature Extractor</a:t>
            </a:r>
          </a:p>
        </p:txBody>
      </p:sp>
      <p:sp>
        <p:nvSpPr>
          <p:cNvPr id="34" name="Flowchart: Manual Operation 33">
            <a:extLst>
              <a:ext uri="{FF2B5EF4-FFF2-40B4-BE49-F238E27FC236}">
                <a16:creationId xmlns:a16="http://schemas.microsoft.com/office/drawing/2014/main" id="{B507C9CC-5927-9608-06EE-EB875080D857}"/>
              </a:ext>
            </a:extLst>
          </p:cNvPr>
          <p:cNvSpPr/>
          <p:nvPr/>
        </p:nvSpPr>
        <p:spPr bwMode="auto">
          <a:xfrm rot="16200000">
            <a:off x="5919250" y="1841066"/>
            <a:ext cx="1065334" cy="1913007"/>
          </a:xfrm>
          <a:prstGeom prst="flowChartManualOperation">
            <a:avLst/>
          </a:prstGeom>
          <a:solidFill>
            <a:schemeClr val="bg1">
              <a:lumMod val="6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5A6B45F0-93EB-44DB-380C-48A676545260}"/>
              </a:ext>
            </a:extLst>
          </p:cNvPr>
          <p:cNvSpPr txBox="1"/>
          <p:nvPr/>
        </p:nvSpPr>
        <p:spPr>
          <a:xfrm>
            <a:off x="5522592" y="2458014"/>
            <a:ext cx="188582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L</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ocal &amp; Remote </a:t>
            </a:r>
            <a:r>
              <a:rPr lang="en-US" altLang="zh-CN" sz="2000" b="1" dirty="0">
                <a:solidFill>
                  <a:prstClr val="white"/>
                </a:solidFill>
                <a:latin typeface="Calibri"/>
                <a:ea typeface="宋体" panose="02010600030101010101" pitchFamily="2" charset="-122"/>
              </a:rPr>
              <a:t>NN</a:t>
            </a: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6" name="Straight Arrow Connector 35">
            <a:extLst>
              <a:ext uri="{FF2B5EF4-FFF2-40B4-BE49-F238E27FC236}">
                <a16:creationId xmlns:a16="http://schemas.microsoft.com/office/drawing/2014/main" id="{12898014-774A-2636-8C05-880CC2329FD4}"/>
              </a:ext>
            </a:extLst>
          </p:cNvPr>
          <p:cNvCxnSpPr>
            <a:cxnSpLocks/>
          </p:cNvCxnSpPr>
          <p:nvPr/>
        </p:nvCxnSpPr>
        <p:spPr>
          <a:xfrm>
            <a:off x="7414213" y="2817941"/>
            <a:ext cx="66733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80B12F1-FD6D-A488-6EA2-54D2C8382D9B}"/>
              </a:ext>
            </a:extLst>
          </p:cNvPr>
          <p:cNvSpPr txBox="1"/>
          <p:nvPr/>
        </p:nvSpPr>
        <p:spPr>
          <a:xfrm>
            <a:off x="8130676" y="2442206"/>
            <a:ext cx="120953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Dog: </a:t>
            </a:r>
            <a:r>
              <a:rPr kumimoji="0" lang="en-US"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0.43</a:t>
            </a:r>
          </a:p>
        </p:txBody>
      </p:sp>
      <p:sp>
        <p:nvSpPr>
          <p:cNvPr id="38" name="TextBox 37">
            <a:extLst>
              <a:ext uri="{FF2B5EF4-FFF2-40B4-BE49-F238E27FC236}">
                <a16:creationId xmlns:a16="http://schemas.microsoft.com/office/drawing/2014/main" id="{84053D9C-B6F7-0721-FA3B-884153B31F43}"/>
              </a:ext>
            </a:extLst>
          </p:cNvPr>
          <p:cNvSpPr txBox="1"/>
          <p:nvPr/>
        </p:nvSpPr>
        <p:spPr>
          <a:xfrm>
            <a:off x="8136468" y="2771654"/>
            <a:ext cx="120953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Cat:  0.57</a:t>
            </a:r>
          </a:p>
        </p:txBody>
      </p:sp>
      <p:sp>
        <p:nvSpPr>
          <p:cNvPr id="45" name="Freeform: Shape 44">
            <a:extLst>
              <a:ext uri="{FF2B5EF4-FFF2-40B4-BE49-F238E27FC236}">
                <a16:creationId xmlns:a16="http://schemas.microsoft.com/office/drawing/2014/main" id="{EECCF4E1-3667-275F-F97E-848F63554D8B}"/>
              </a:ext>
            </a:extLst>
          </p:cNvPr>
          <p:cNvSpPr/>
          <p:nvPr/>
        </p:nvSpPr>
        <p:spPr bwMode="auto">
          <a:xfrm>
            <a:off x="4864139" y="1973591"/>
            <a:ext cx="3951695" cy="411834"/>
          </a:xfrm>
          <a:custGeom>
            <a:avLst/>
            <a:gdLst>
              <a:gd name="connsiteX0" fmla="*/ 0 w 2411730"/>
              <a:gd name="connsiteY0" fmla="*/ 411834 h 411834"/>
              <a:gd name="connsiteX1" fmla="*/ 537210 w 2411730"/>
              <a:gd name="connsiteY1" fmla="*/ 91794 h 411834"/>
              <a:gd name="connsiteX2" fmla="*/ 1200150 w 2411730"/>
              <a:gd name="connsiteY2" fmla="*/ 354 h 411834"/>
              <a:gd name="connsiteX3" fmla="*/ 1748790 w 2411730"/>
              <a:gd name="connsiteY3" fmla="*/ 114654 h 411834"/>
              <a:gd name="connsiteX4" fmla="*/ 2411730 w 2411730"/>
              <a:gd name="connsiteY4" fmla="*/ 411834 h 41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730" h="411834">
                <a:moveTo>
                  <a:pt x="0" y="411834"/>
                </a:moveTo>
                <a:cubicBezTo>
                  <a:pt x="168592" y="286104"/>
                  <a:pt x="337185" y="160374"/>
                  <a:pt x="537210" y="91794"/>
                </a:cubicBezTo>
                <a:cubicBezTo>
                  <a:pt x="737235" y="23214"/>
                  <a:pt x="998220" y="-3456"/>
                  <a:pt x="1200150" y="354"/>
                </a:cubicBezTo>
                <a:cubicBezTo>
                  <a:pt x="1402080" y="4164"/>
                  <a:pt x="1546860" y="46074"/>
                  <a:pt x="1748790" y="114654"/>
                </a:cubicBezTo>
                <a:cubicBezTo>
                  <a:pt x="1950720" y="183234"/>
                  <a:pt x="2181225" y="297534"/>
                  <a:pt x="2411730" y="411834"/>
                </a:cubicBezTo>
              </a:path>
            </a:pathLst>
          </a:custGeom>
          <a:noFill/>
          <a:ln w="12700">
            <a:solidFill>
              <a:srgbClr val="C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Freeform: Shape 45">
            <a:extLst>
              <a:ext uri="{FF2B5EF4-FFF2-40B4-BE49-F238E27FC236}">
                <a16:creationId xmlns:a16="http://schemas.microsoft.com/office/drawing/2014/main" id="{87331861-B9F3-BA9D-E5F3-FD834F9E5437}"/>
              </a:ext>
            </a:extLst>
          </p:cNvPr>
          <p:cNvSpPr/>
          <p:nvPr/>
        </p:nvSpPr>
        <p:spPr bwMode="auto">
          <a:xfrm>
            <a:off x="4722398" y="1977522"/>
            <a:ext cx="4149512" cy="411834"/>
          </a:xfrm>
          <a:custGeom>
            <a:avLst/>
            <a:gdLst>
              <a:gd name="connsiteX0" fmla="*/ 0 w 2411730"/>
              <a:gd name="connsiteY0" fmla="*/ 411834 h 411834"/>
              <a:gd name="connsiteX1" fmla="*/ 537210 w 2411730"/>
              <a:gd name="connsiteY1" fmla="*/ 91794 h 411834"/>
              <a:gd name="connsiteX2" fmla="*/ 1200150 w 2411730"/>
              <a:gd name="connsiteY2" fmla="*/ 354 h 411834"/>
              <a:gd name="connsiteX3" fmla="*/ 1748790 w 2411730"/>
              <a:gd name="connsiteY3" fmla="*/ 114654 h 411834"/>
              <a:gd name="connsiteX4" fmla="*/ 2411730 w 2411730"/>
              <a:gd name="connsiteY4" fmla="*/ 411834 h 41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730" h="411834">
                <a:moveTo>
                  <a:pt x="0" y="411834"/>
                </a:moveTo>
                <a:cubicBezTo>
                  <a:pt x="168592" y="286104"/>
                  <a:pt x="337185" y="160374"/>
                  <a:pt x="537210" y="91794"/>
                </a:cubicBezTo>
                <a:cubicBezTo>
                  <a:pt x="737235" y="23214"/>
                  <a:pt x="998220" y="-3456"/>
                  <a:pt x="1200150" y="354"/>
                </a:cubicBezTo>
                <a:cubicBezTo>
                  <a:pt x="1402080" y="4164"/>
                  <a:pt x="1546860" y="46074"/>
                  <a:pt x="1748790" y="114654"/>
                </a:cubicBezTo>
                <a:cubicBezTo>
                  <a:pt x="1950720" y="183234"/>
                  <a:pt x="2181225" y="297534"/>
                  <a:pt x="2411730" y="411834"/>
                </a:cubicBezTo>
              </a:path>
            </a:pathLst>
          </a:custGeom>
          <a:noFill/>
          <a:ln w="12700">
            <a:solidFill>
              <a:srgbClr val="C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Freeform: Shape 46">
            <a:extLst>
              <a:ext uri="{FF2B5EF4-FFF2-40B4-BE49-F238E27FC236}">
                <a16:creationId xmlns:a16="http://schemas.microsoft.com/office/drawing/2014/main" id="{A793FBC5-3EFB-63FD-664E-E81A98D351E0}"/>
              </a:ext>
            </a:extLst>
          </p:cNvPr>
          <p:cNvSpPr/>
          <p:nvPr/>
        </p:nvSpPr>
        <p:spPr bwMode="auto">
          <a:xfrm>
            <a:off x="4605752" y="1964152"/>
            <a:ext cx="4306750" cy="411834"/>
          </a:xfrm>
          <a:custGeom>
            <a:avLst/>
            <a:gdLst>
              <a:gd name="connsiteX0" fmla="*/ 0 w 2411730"/>
              <a:gd name="connsiteY0" fmla="*/ 411834 h 411834"/>
              <a:gd name="connsiteX1" fmla="*/ 537210 w 2411730"/>
              <a:gd name="connsiteY1" fmla="*/ 91794 h 411834"/>
              <a:gd name="connsiteX2" fmla="*/ 1200150 w 2411730"/>
              <a:gd name="connsiteY2" fmla="*/ 354 h 411834"/>
              <a:gd name="connsiteX3" fmla="*/ 1748790 w 2411730"/>
              <a:gd name="connsiteY3" fmla="*/ 114654 h 411834"/>
              <a:gd name="connsiteX4" fmla="*/ 2411730 w 2411730"/>
              <a:gd name="connsiteY4" fmla="*/ 411834 h 41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730" h="411834">
                <a:moveTo>
                  <a:pt x="0" y="411834"/>
                </a:moveTo>
                <a:cubicBezTo>
                  <a:pt x="168592" y="286104"/>
                  <a:pt x="337185" y="160374"/>
                  <a:pt x="537210" y="91794"/>
                </a:cubicBezTo>
                <a:cubicBezTo>
                  <a:pt x="737235" y="23214"/>
                  <a:pt x="998220" y="-3456"/>
                  <a:pt x="1200150" y="354"/>
                </a:cubicBezTo>
                <a:cubicBezTo>
                  <a:pt x="1402080" y="4164"/>
                  <a:pt x="1546860" y="46074"/>
                  <a:pt x="1748790" y="114654"/>
                </a:cubicBezTo>
                <a:cubicBezTo>
                  <a:pt x="1950720" y="183234"/>
                  <a:pt x="2181225" y="297534"/>
                  <a:pt x="2411730" y="411834"/>
                </a:cubicBezTo>
              </a:path>
            </a:pathLst>
          </a:custGeom>
          <a:noFill/>
          <a:ln w="12700">
            <a:solidFill>
              <a:srgbClr val="C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2777E4AC-3FD6-0229-7F10-8C3217D7EA56}"/>
              </a:ext>
            </a:extLst>
          </p:cNvPr>
          <p:cNvSpPr txBox="1"/>
          <p:nvPr/>
        </p:nvSpPr>
        <p:spPr>
          <a:xfrm>
            <a:off x="6676567" y="1525249"/>
            <a:ext cx="11524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a:ea typeface="+mn-ea"/>
                <a:cs typeface="+mn-cs"/>
              </a:rPr>
              <a:t>Gradients</a:t>
            </a:r>
          </a:p>
        </p:txBody>
      </p:sp>
      <p:cxnSp>
        <p:nvCxnSpPr>
          <p:cNvPr id="49" name="Straight Arrow Connector 48">
            <a:extLst>
              <a:ext uri="{FF2B5EF4-FFF2-40B4-BE49-F238E27FC236}">
                <a16:creationId xmlns:a16="http://schemas.microsoft.com/office/drawing/2014/main" id="{52FCCD83-3FE0-27F6-A65E-D233A79465AB}"/>
              </a:ext>
            </a:extLst>
          </p:cNvPr>
          <p:cNvCxnSpPr>
            <a:cxnSpLocks/>
          </p:cNvCxnSpPr>
          <p:nvPr/>
        </p:nvCxnSpPr>
        <p:spPr>
          <a:xfrm>
            <a:off x="7799113" y="1722586"/>
            <a:ext cx="874892" cy="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476DC68-E9D6-14C6-1E28-0B70C20D0787}"/>
              </a:ext>
            </a:extLst>
          </p:cNvPr>
          <p:cNvCxnSpPr>
            <a:cxnSpLocks/>
          </p:cNvCxnSpPr>
          <p:nvPr/>
        </p:nvCxnSpPr>
        <p:spPr>
          <a:xfrm flipV="1">
            <a:off x="8807442" y="1376530"/>
            <a:ext cx="0" cy="658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A8D2E23-04A6-415C-B0B0-666BFE614E2A}"/>
              </a:ext>
            </a:extLst>
          </p:cNvPr>
          <p:cNvSpPr/>
          <p:nvPr/>
        </p:nvSpPr>
        <p:spPr bwMode="auto">
          <a:xfrm>
            <a:off x="9129800" y="1634060"/>
            <a:ext cx="142854" cy="312921"/>
          </a:xfrm>
          <a:prstGeom prst="rect">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706104C9-EC8D-F537-EA89-808C3ED6BACF}"/>
              </a:ext>
            </a:extLst>
          </p:cNvPr>
          <p:cNvSpPr/>
          <p:nvPr/>
        </p:nvSpPr>
        <p:spPr bwMode="auto">
          <a:xfrm>
            <a:off x="9348547" y="1731238"/>
            <a:ext cx="142854" cy="210711"/>
          </a:xfrm>
          <a:prstGeom prst="rect">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53">
            <a:extLst>
              <a:ext uri="{FF2B5EF4-FFF2-40B4-BE49-F238E27FC236}">
                <a16:creationId xmlns:a16="http://schemas.microsoft.com/office/drawing/2014/main" id="{A3C2D8D3-5473-1C80-BC1A-CEFAC97FDE9F}"/>
              </a:ext>
            </a:extLst>
          </p:cNvPr>
          <p:cNvSpPr/>
          <p:nvPr/>
        </p:nvSpPr>
        <p:spPr bwMode="auto">
          <a:xfrm>
            <a:off x="9577110" y="1601188"/>
            <a:ext cx="142854" cy="340761"/>
          </a:xfrm>
          <a:prstGeom prst="rect">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1358D2F7-9DFF-71F7-5794-FA292D5AE04F}"/>
              </a:ext>
            </a:extLst>
          </p:cNvPr>
          <p:cNvSpPr/>
          <p:nvPr/>
        </p:nvSpPr>
        <p:spPr bwMode="auto">
          <a:xfrm>
            <a:off x="9805674" y="1525250"/>
            <a:ext cx="142854" cy="416698"/>
          </a:xfrm>
          <a:prstGeom prst="rect">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64B2CB91-6349-5049-6D68-6B7E1EE90DE4}"/>
              </a:ext>
            </a:extLst>
          </p:cNvPr>
          <p:cNvSpPr/>
          <p:nvPr/>
        </p:nvSpPr>
        <p:spPr bwMode="auto">
          <a:xfrm>
            <a:off x="8900008" y="1681449"/>
            <a:ext cx="142854" cy="265531"/>
          </a:xfrm>
          <a:prstGeom prst="rect">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57" name="Straight Connector 56">
            <a:extLst>
              <a:ext uri="{FF2B5EF4-FFF2-40B4-BE49-F238E27FC236}">
                <a16:creationId xmlns:a16="http://schemas.microsoft.com/office/drawing/2014/main" id="{52C2D93B-B03C-2646-7344-B430D03C4DDF}"/>
              </a:ext>
            </a:extLst>
          </p:cNvPr>
          <p:cNvCxnSpPr>
            <a:cxnSpLocks/>
          </p:cNvCxnSpPr>
          <p:nvPr/>
        </p:nvCxnSpPr>
        <p:spPr>
          <a:xfrm>
            <a:off x="8678928" y="1951145"/>
            <a:ext cx="14683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97AA257-A0F7-ABFC-E203-0F8DBA28F819}"/>
                  </a:ext>
                </a:extLst>
              </p:cNvPr>
              <p:cNvSpPr txBox="1"/>
              <p:nvPr/>
            </p:nvSpPr>
            <p:spPr>
              <a:xfrm>
                <a:off x="5841508" y="1469385"/>
                <a:ext cx="9536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Δ</m:t>
                      </m:r>
                      <m:r>
                        <a:rPr kumimoji="0" lang="en-US" sz="2000" b="1" i="0"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𝐲</m:t>
                      </m:r>
                      <m:r>
                        <a:rPr kumimoji="0" lang="en-US" sz="2000" b="0" i="0"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m:t>
                      </m:r>
                      <m:r>
                        <m:rPr>
                          <m:sty m:val="p"/>
                        </m:rPr>
                        <a:rPr kumimoji="0" lang="en-US" sz="2000" b="0" i="0" u="none" strike="noStrike" kern="1200" cap="none" spc="0" normalizeH="0" baseline="0" noProof="0" smtClean="0">
                          <a:ln>
                            <a:noFill/>
                          </a:ln>
                          <a:solidFill>
                            <a:srgbClr val="C00000"/>
                          </a:solidFill>
                          <a:effectLst/>
                          <a:uLnTx/>
                          <a:uFillTx/>
                          <a:latin typeface="Cambria Math" panose="02040503050406030204" pitchFamily="18" charset="0"/>
                          <a:ea typeface="+mn-ea"/>
                          <a:cs typeface="+mn-cs"/>
                        </a:rPr>
                        <m:t>Δ</m:t>
                      </m:r>
                      <m:r>
                        <a:rPr kumimoji="0" lang="en-US" sz="2000" b="1" i="0" u="none" strike="noStrike" kern="1200" cap="none" spc="0" normalizeH="0" baseline="0" noProof="0">
                          <a:ln>
                            <a:noFill/>
                          </a:ln>
                          <a:solidFill>
                            <a:srgbClr val="C00000"/>
                          </a:solidFill>
                          <a:effectLst/>
                          <a:uLnTx/>
                          <a:uFillTx/>
                          <a:latin typeface="Cambria Math" panose="02040503050406030204" pitchFamily="18" charset="0"/>
                          <a:ea typeface="+mn-ea"/>
                          <a:cs typeface="+mn-cs"/>
                        </a:rPr>
                        <m:t>𝐟</m:t>
                      </m:r>
                    </m:oMath>
                  </m:oMathPara>
                </a14:m>
                <a:endParaRPr kumimoji="0" lang="en-US" sz="2000" b="0" i="0" u="none" strike="noStrike" kern="1200" cap="none" spc="0" normalizeH="0" baseline="0" noProof="0" dirty="0">
                  <a:ln>
                    <a:noFill/>
                  </a:ln>
                  <a:solidFill>
                    <a:srgbClr val="C00000"/>
                  </a:solidFill>
                  <a:effectLst/>
                  <a:uLnTx/>
                  <a:uFillTx/>
                  <a:latin typeface="Cambria Math" panose="02040503050406030204" pitchFamily="18" charset="0"/>
                  <a:ea typeface="+mn-ea"/>
                  <a:cs typeface="+mn-cs"/>
                </a:endParaRPr>
              </a:p>
            </p:txBody>
          </p:sp>
        </mc:Choice>
        <mc:Fallback xmlns="">
          <p:sp>
            <p:nvSpPr>
              <p:cNvPr id="58" name="TextBox 57">
                <a:extLst>
                  <a:ext uri="{FF2B5EF4-FFF2-40B4-BE49-F238E27FC236}">
                    <a16:creationId xmlns:a16="http://schemas.microsoft.com/office/drawing/2014/main" id="{E97AA257-A0F7-ABFC-E203-0F8DBA28F819}"/>
                  </a:ext>
                </a:extLst>
              </p:cNvPr>
              <p:cNvSpPr txBox="1">
                <a:spLocks noRot="1" noChangeAspect="1" noMove="1" noResize="1" noEditPoints="1" noAdjustHandles="1" noChangeArrowheads="1" noChangeShapeType="1" noTextEdit="1"/>
              </p:cNvSpPr>
              <p:nvPr/>
            </p:nvSpPr>
            <p:spPr>
              <a:xfrm>
                <a:off x="5841508" y="1469385"/>
                <a:ext cx="953629" cy="400110"/>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279D79-63D4-B06D-E2F7-F168F063FF5D}"/>
                  </a:ext>
                </a:extLst>
              </p:cNvPr>
              <p:cNvSpPr txBox="1"/>
              <p:nvPr/>
            </p:nvSpPr>
            <p:spPr>
              <a:xfrm>
                <a:off x="4305163" y="3065612"/>
                <a:ext cx="51753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𝐟</m:t>
                      </m:r>
                    </m:oMath>
                  </m:oMathPara>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9" name="TextBox 58">
                <a:extLst>
                  <a:ext uri="{FF2B5EF4-FFF2-40B4-BE49-F238E27FC236}">
                    <a16:creationId xmlns:a16="http://schemas.microsoft.com/office/drawing/2014/main" id="{ED279D79-63D4-B06D-E2F7-F168F063FF5D}"/>
                  </a:ext>
                </a:extLst>
              </p:cNvPr>
              <p:cNvSpPr txBox="1">
                <a:spLocks noRot="1" noChangeAspect="1" noMove="1" noResize="1" noEditPoints="1" noAdjustHandles="1" noChangeArrowheads="1" noChangeShapeType="1" noTextEdit="1"/>
              </p:cNvSpPr>
              <p:nvPr/>
            </p:nvSpPr>
            <p:spPr>
              <a:xfrm>
                <a:off x="4305163" y="3065612"/>
                <a:ext cx="517533"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8BB5B98-D18A-E76D-B64E-A67D52EB623E}"/>
                  </a:ext>
                </a:extLst>
              </p:cNvPr>
              <p:cNvSpPr txBox="1"/>
              <p:nvPr/>
            </p:nvSpPr>
            <p:spPr>
              <a:xfrm>
                <a:off x="9158572" y="2421697"/>
                <a:ext cx="51753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𝐲</m:t>
                      </m:r>
                    </m:oMath>
                  </m:oMathPara>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0" name="TextBox 59">
                <a:extLst>
                  <a:ext uri="{FF2B5EF4-FFF2-40B4-BE49-F238E27FC236}">
                    <a16:creationId xmlns:a16="http://schemas.microsoft.com/office/drawing/2014/main" id="{98BB5B98-D18A-E76D-B64E-A67D52EB623E}"/>
                  </a:ext>
                </a:extLst>
              </p:cNvPr>
              <p:cNvSpPr txBox="1">
                <a:spLocks noRot="1" noChangeAspect="1" noMove="1" noResize="1" noEditPoints="1" noAdjustHandles="1" noChangeArrowheads="1" noChangeShapeType="1" noTextEdit="1"/>
              </p:cNvSpPr>
              <p:nvPr/>
            </p:nvSpPr>
            <p:spPr>
              <a:xfrm>
                <a:off x="9158572" y="2421697"/>
                <a:ext cx="517533" cy="400110"/>
              </a:xfrm>
              <a:prstGeom prst="rect">
                <a:avLst/>
              </a:prstGeom>
              <a:blipFill>
                <a:blip r:embed="rId12"/>
                <a:stretch>
                  <a:fillRect b="-7576"/>
                </a:stretch>
              </a:blipFill>
            </p:spPr>
            <p:txBody>
              <a:bodyPr/>
              <a:lstStyle/>
              <a:p>
                <a:r>
                  <a:rPr lang="en-US">
                    <a:noFill/>
                  </a:rPr>
                  <a:t> </a:t>
                </a:r>
              </a:p>
            </p:txBody>
          </p:sp>
        </mc:Fallback>
      </mc:AlternateContent>
      <p:pic>
        <p:nvPicPr>
          <p:cNvPr id="62" name="Graphic 61" descr="Arrow: Clockwise curve with solid fill">
            <a:extLst>
              <a:ext uri="{FF2B5EF4-FFF2-40B4-BE49-F238E27FC236}">
                <a16:creationId xmlns:a16="http://schemas.microsoft.com/office/drawing/2014/main" id="{19106443-E7A7-8E47-FDAF-1C610A82F4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6300000" flipH="1">
            <a:off x="6346029" y="2939219"/>
            <a:ext cx="620344" cy="943663"/>
          </a:xfrm>
          <a:prstGeom prst="rect">
            <a:avLst/>
          </a:prstGeom>
        </p:spPr>
      </p:pic>
      <p:pic>
        <p:nvPicPr>
          <p:cNvPr id="67" name="Graphic 66" descr="Arrow: Clockwise curve with solid fill">
            <a:extLst>
              <a:ext uri="{FF2B5EF4-FFF2-40B4-BE49-F238E27FC236}">
                <a16:creationId xmlns:a16="http://schemas.microsoft.com/office/drawing/2014/main" id="{AE08A725-449E-EFDB-4E23-9F67853E39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6300000" flipH="1">
            <a:off x="2864215" y="2978419"/>
            <a:ext cx="620344" cy="943663"/>
          </a:xfrm>
          <a:prstGeom prst="rect">
            <a:avLst/>
          </a:prstGeom>
        </p:spPr>
      </p:pic>
      <p:sp>
        <p:nvSpPr>
          <p:cNvPr id="68" name="TextBox 67">
            <a:extLst>
              <a:ext uri="{FF2B5EF4-FFF2-40B4-BE49-F238E27FC236}">
                <a16:creationId xmlns:a16="http://schemas.microsoft.com/office/drawing/2014/main" id="{430DB013-0FC0-D80F-411A-A1C3AB034E5F}"/>
              </a:ext>
            </a:extLst>
          </p:cNvPr>
          <p:cNvSpPr txBox="1"/>
          <p:nvPr/>
        </p:nvSpPr>
        <p:spPr>
          <a:xfrm>
            <a:off x="3562795" y="3582371"/>
            <a:ext cx="1645738" cy="70788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Has not been well-trained</a:t>
            </a:r>
          </a:p>
        </p:txBody>
      </p:sp>
      <p:sp>
        <p:nvSpPr>
          <p:cNvPr id="69" name="TextBox 68">
            <a:extLst>
              <a:ext uri="{FF2B5EF4-FFF2-40B4-BE49-F238E27FC236}">
                <a16:creationId xmlns:a16="http://schemas.microsoft.com/office/drawing/2014/main" id="{366751ED-5F23-9813-B261-F85FB9C7BFEA}"/>
              </a:ext>
            </a:extLst>
          </p:cNvPr>
          <p:cNvSpPr txBox="1"/>
          <p:nvPr/>
        </p:nvSpPr>
        <p:spPr>
          <a:xfrm>
            <a:off x="10042321" y="1682104"/>
            <a:ext cx="1400119"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Inaccurate</a:t>
            </a:r>
          </a:p>
        </p:txBody>
      </p:sp>
      <p:sp>
        <p:nvSpPr>
          <p:cNvPr id="70" name="TextBox 69">
            <a:extLst>
              <a:ext uri="{FF2B5EF4-FFF2-40B4-BE49-F238E27FC236}">
                <a16:creationId xmlns:a16="http://schemas.microsoft.com/office/drawing/2014/main" id="{C4E34E44-33DD-9E98-E57C-2C342AC22AA0}"/>
              </a:ext>
            </a:extLst>
          </p:cNvPr>
          <p:cNvSpPr txBox="1"/>
          <p:nvPr/>
        </p:nvSpPr>
        <p:spPr>
          <a:xfrm>
            <a:off x="7059350" y="3525827"/>
            <a:ext cx="1645738" cy="70788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Has not been well-trained</a:t>
            </a:r>
          </a:p>
        </p:txBody>
      </p:sp>
      <p:sp>
        <p:nvSpPr>
          <p:cNvPr id="71" name="Flowchart: Manual Operation 70">
            <a:extLst>
              <a:ext uri="{FF2B5EF4-FFF2-40B4-BE49-F238E27FC236}">
                <a16:creationId xmlns:a16="http://schemas.microsoft.com/office/drawing/2014/main" id="{FBFC4061-CE20-6658-A56A-F067611BF474}"/>
              </a:ext>
            </a:extLst>
          </p:cNvPr>
          <p:cNvSpPr/>
          <p:nvPr/>
        </p:nvSpPr>
        <p:spPr bwMode="auto">
          <a:xfrm rot="16200000">
            <a:off x="2427349" y="5170577"/>
            <a:ext cx="1065334" cy="1120891"/>
          </a:xfrm>
          <a:prstGeom prst="flowChartManualOperation">
            <a:avLst/>
          </a:prstGeom>
          <a:solidFill>
            <a:schemeClr val="tx2">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2" name="Flowchart: Manual Operation 71">
            <a:extLst>
              <a:ext uri="{FF2B5EF4-FFF2-40B4-BE49-F238E27FC236}">
                <a16:creationId xmlns:a16="http://schemas.microsoft.com/office/drawing/2014/main" id="{AC49D0C2-FB80-9F04-7B0B-D5967CA1E7DF}"/>
              </a:ext>
            </a:extLst>
          </p:cNvPr>
          <p:cNvSpPr/>
          <p:nvPr/>
        </p:nvSpPr>
        <p:spPr bwMode="auto">
          <a:xfrm rot="16200000">
            <a:off x="5919250" y="4763810"/>
            <a:ext cx="1065334" cy="1913007"/>
          </a:xfrm>
          <a:prstGeom prst="flowChartManualOperation">
            <a:avLst/>
          </a:prstGeom>
          <a:solidFill>
            <a:schemeClr val="tx2">
              <a:lumMod val="75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TextBox 72">
            <a:extLst>
              <a:ext uri="{FF2B5EF4-FFF2-40B4-BE49-F238E27FC236}">
                <a16:creationId xmlns:a16="http://schemas.microsoft.com/office/drawing/2014/main" id="{98F8C1C0-4494-D302-4322-3E8D9B9627F8}"/>
              </a:ext>
            </a:extLst>
          </p:cNvPr>
          <p:cNvSpPr txBox="1"/>
          <p:nvPr/>
        </p:nvSpPr>
        <p:spPr>
          <a:xfrm>
            <a:off x="2348092" y="5365777"/>
            <a:ext cx="123669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Feature Extractor</a:t>
            </a:r>
          </a:p>
        </p:txBody>
      </p:sp>
      <p:sp>
        <p:nvSpPr>
          <p:cNvPr id="74" name="TextBox 73">
            <a:extLst>
              <a:ext uri="{FF2B5EF4-FFF2-40B4-BE49-F238E27FC236}">
                <a16:creationId xmlns:a16="http://schemas.microsoft.com/office/drawing/2014/main" id="{C7FA38C6-76AA-9B1B-C582-6447F0147ABF}"/>
              </a:ext>
            </a:extLst>
          </p:cNvPr>
          <p:cNvSpPr txBox="1"/>
          <p:nvPr/>
        </p:nvSpPr>
        <p:spPr>
          <a:xfrm>
            <a:off x="5817067" y="5519665"/>
            <a:ext cx="12366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Predictor</a:t>
            </a:r>
          </a:p>
        </p:txBody>
      </p:sp>
      <p:cxnSp>
        <p:nvCxnSpPr>
          <p:cNvPr id="77" name="Straight Arrow Connector 76">
            <a:extLst>
              <a:ext uri="{FF2B5EF4-FFF2-40B4-BE49-F238E27FC236}">
                <a16:creationId xmlns:a16="http://schemas.microsoft.com/office/drawing/2014/main" id="{C82C7648-D3A4-A23C-4B53-677BE30308BE}"/>
              </a:ext>
            </a:extLst>
          </p:cNvPr>
          <p:cNvCxnSpPr>
            <a:cxnSpLocks/>
          </p:cNvCxnSpPr>
          <p:nvPr/>
        </p:nvCxnSpPr>
        <p:spPr>
          <a:xfrm flipV="1">
            <a:off x="2969293" y="3350608"/>
            <a:ext cx="0" cy="184774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79B4C0B-D448-02D1-0658-6C4A3789863F}"/>
              </a:ext>
            </a:extLst>
          </p:cNvPr>
          <p:cNvSpPr txBox="1"/>
          <p:nvPr/>
        </p:nvSpPr>
        <p:spPr>
          <a:xfrm>
            <a:off x="2037275" y="3988580"/>
            <a:ext cx="9391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initial weights</a:t>
            </a:r>
          </a:p>
        </p:txBody>
      </p:sp>
      <p:sp>
        <p:nvSpPr>
          <p:cNvPr id="83" name="TextBox 82">
            <a:extLst>
              <a:ext uri="{FF2B5EF4-FFF2-40B4-BE49-F238E27FC236}">
                <a16:creationId xmlns:a16="http://schemas.microsoft.com/office/drawing/2014/main" id="{ECF7BE63-E51C-1DC4-683A-26B581304F63}"/>
              </a:ext>
            </a:extLst>
          </p:cNvPr>
          <p:cNvSpPr txBox="1"/>
          <p:nvPr/>
        </p:nvSpPr>
        <p:spPr>
          <a:xfrm>
            <a:off x="3234715" y="6354261"/>
            <a:ext cx="32588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off-the-self pretrained model</a:t>
            </a:r>
          </a:p>
        </p:txBody>
      </p:sp>
      <p:cxnSp>
        <p:nvCxnSpPr>
          <p:cNvPr id="86" name="Straight Arrow Connector 85">
            <a:extLst>
              <a:ext uri="{FF2B5EF4-FFF2-40B4-BE49-F238E27FC236}">
                <a16:creationId xmlns:a16="http://schemas.microsoft.com/office/drawing/2014/main" id="{2F95DF70-0BCC-22B7-BCC3-2BBEDB1A54CA}"/>
              </a:ext>
            </a:extLst>
          </p:cNvPr>
          <p:cNvCxnSpPr>
            <a:cxnSpLocks/>
          </p:cNvCxnSpPr>
          <p:nvPr/>
        </p:nvCxnSpPr>
        <p:spPr>
          <a:xfrm>
            <a:off x="3562795" y="5742198"/>
            <a:ext cx="183317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1B4C77B-13FC-EE77-1AC1-30BC464E5CC7}"/>
              </a:ext>
            </a:extLst>
          </p:cNvPr>
          <p:cNvCxnSpPr>
            <a:cxnSpLocks/>
          </p:cNvCxnSpPr>
          <p:nvPr/>
        </p:nvCxnSpPr>
        <p:spPr>
          <a:xfrm>
            <a:off x="1674981" y="5742198"/>
            <a:ext cx="66730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0AF6407-1199-D5F1-A9EB-140F7E481798}"/>
              </a:ext>
            </a:extLst>
          </p:cNvPr>
          <p:cNvCxnSpPr>
            <a:cxnSpLocks/>
          </p:cNvCxnSpPr>
          <p:nvPr/>
        </p:nvCxnSpPr>
        <p:spPr>
          <a:xfrm>
            <a:off x="7463368" y="5731022"/>
            <a:ext cx="66730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1320D526-7C74-C7A4-F8BB-18F7121C2809}"/>
              </a:ext>
            </a:extLst>
          </p:cNvPr>
          <p:cNvCxnSpPr>
            <a:stCxn id="59" idx="2"/>
            <a:endCxn id="72" idx="0"/>
          </p:cNvCxnSpPr>
          <p:nvPr/>
        </p:nvCxnSpPr>
        <p:spPr>
          <a:xfrm rot="16200000" flipH="1">
            <a:off x="3902376" y="4127276"/>
            <a:ext cx="2254592" cy="931484"/>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2721EC5-B6F2-F788-D86A-100F006D025A}"/>
              </a:ext>
            </a:extLst>
          </p:cNvPr>
          <p:cNvSpPr txBox="1"/>
          <p:nvPr/>
        </p:nvSpPr>
        <p:spPr>
          <a:xfrm>
            <a:off x="8133220" y="5344105"/>
            <a:ext cx="120953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Dog: </a:t>
            </a:r>
            <a:r>
              <a:rPr kumimoji="0" lang="en-US"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0.99</a:t>
            </a:r>
          </a:p>
        </p:txBody>
      </p:sp>
      <p:sp>
        <p:nvSpPr>
          <p:cNvPr id="94" name="TextBox 93">
            <a:extLst>
              <a:ext uri="{FF2B5EF4-FFF2-40B4-BE49-F238E27FC236}">
                <a16:creationId xmlns:a16="http://schemas.microsoft.com/office/drawing/2014/main" id="{20BD5785-48A7-D6FB-FCAA-616F97C454F6}"/>
              </a:ext>
            </a:extLst>
          </p:cNvPr>
          <p:cNvSpPr txBox="1"/>
          <p:nvPr/>
        </p:nvSpPr>
        <p:spPr>
          <a:xfrm>
            <a:off x="8139012" y="5673553"/>
            <a:ext cx="120953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Cat:  0.01</a:t>
            </a: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4B358609-F284-E174-B9A0-58407DA8ABE1}"/>
                  </a:ext>
                </a:extLst>
              </p:cNvPr>
              <p:cNvSpPr txBox="1"/>
              <p:nvPr/>
            </p:nvSpPr>
            <p:spPr>
              <a:xfrm>
                <a:off x="9161116" y="5323596"/>
                <a:ext cx="51753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𝐲</m:t>
                      </m:r>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5" name="TextBox 94">
                <a:extLst>
                  <a:ext uri="{FF2B5EF4-FFF2-40B4-BE49-F238E27FC236}">
                    <a16:creationId xmlns:a16="http://schemas.microsoft.com/office/drawing/2014/main" id="{4B358609-F284-E174-B9A0-58407DA8ABE1}"/>
                  </a:ext>
                </a:extLst>
              </p:cNvPr>
              <p:cNvSpPr txBox="1">
                <a:spLocks noRot="1" noChangeAspect="1" noMove="1" noResize="1" noEditPoints="1" noAdjustHandles="1" noChangeArrowheads="1" noChangeShapeType="1" noTextEdit="1"/>
              </p:cNvSpPr>
              <p:nvPr/>
            </p:nvSpPr>
            <p:spPr>
              <a:xfrm>
                <a:off x="9161116" y="5323596"/>
                <a:ext cx="517533" cy="400110"/>
              </a:xfrm>
              <a:prstGeom prst="rect">
                <a:avLst/>
              </a:prstGeom>
              <a:blipFill>
                <a:blip r:embed="rId15"/>
                <a:stretch>
                  <a:fillRect b="-16667"/>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C2019F0A-6201-E36C-BCE6-3CFE4E349506}"/>
              </a:ext>
            </a:extLst>
          </p:cNvPr>
          <p:cNvCxnSpPr>
            <a:cxnSpLocks/>
          </p:cNvCxnSpPr>
          <p:nvPr/>
        </p:nvCxnSpPr>
        <p:spPr>
          <a:xfrm flipV="1">
            <a:off x="8723268" y="4572201"/>
            <a:ext cx="0" cy="658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390A5D31-5560-35FB-E944-093E1506E9B0}"/>
              </a:ext>
            </a:extLst>
          </p:cNvPr>
          <p:cNvSpPr/>
          <p:nvPr/>
        </p:nvSpPr>
        <p:spPr bwMode="auto">
          <a:xfrm>
            <a:off x="9045626" y="4995750"/>
            <a:ext cx="142854" cy="146902"/>
          </a:xfrm>
          <a:prstGeom prst="rect">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94A1F97F-FC24-28DF-3CB8-C787D6EB0405}"/>
              </a:ext>
            </a:extLst>
          </p:cNvPr>
          <p:cNvSpPr/>
          <p:nvPr/>
        </p:nvSpPr>
        <p:spPr bwMode="auto">
          <a:xfrm>
            <a:off x="9264373" y="4926909"/>
            <a:ext cx="142854" cy="210711"/>
          </a:xfrm>
          <a:prstGeom prst="rect">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28F44575-A3A0-892A-C7D2-C11E6079BF81}"/>
              </a:ext>
            </a:extLst>
          </p:cNvPr>
          <p:cNvSpPr/>
          <p:nvPr/>
        </p:nvSpPr>
        <p:spPr bwMode="auto">
          <a:xfrm>
            <a:off x="9492936" y="4572201"/>
            <a:ext cx="142854" cy="565419"/>
          </a:xfrm>
          <a:prstGeom prst="rect">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CC6DFD36-FF36-2585-0BE7-3B9A752B0E5B}"/>
              </a:ext>
            </a:extLst>
          </p:cNvPr>
          <p:cNvSpPr/>
          <p:nvPr/>
        </p:nvSpPr>
        <p:spPr bwMode="auto">
          <a:xfrm>
            <a:off x="9721500" y="4867913"/>
            <a:ext cx="142854" cy="269705"/>
          </a:xfrm>
          <a:prstGeom prst="rect">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F317F1C1-E6E8-C88E-56C9-76424982E6E4}"/>
              </a:ext>
            </a:extLst>
          </p:cNvPr>
          <p:cNvSpPr/>
          <p:nvPr/>
        </p:nvSpPr>
        <p:spPr bwMode="auto">
          <a:xfrm>
            <a:off x="8815834" y="4726290"/>
            <a:ext cx="142854" cy="416362"/>
          </a:xfrm>
          <a:prstGeom prst="rect">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02" name="Straight Connector 101">
            <a:extLst>
              <a:ext uri="{FF2B5EF4-FFF2-40B4-BE49-F238E27FC236}">
                <a16:creationId xmlns:a16="http://schemas.microsoft.com/office/drawing/2014/main" id="{2F4B38FF-EBDD-8CD1-D9E8-1DEEB4C41D23}"/>
              </a:ext>
            </a:extLst>
          </p:cNvPr>
          <p:cNvCxnSpPr>
            <a:cxnSpLocks/>
          </p:cNvCxnSpPr>
          <p:nvPr/>
        </p:nvCxnSpPr>
        <p:spPr>
          <a:xfrm>
            <a:off x="8594754" y="5146816"/>
            <a:ext cx="14683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B94AE13E-9F63-8542-3F29-45756AF5F00B}"/>
              </a:ext>
            </a:extLst>
          </p:cNvPr>
          <p:cNvSpPr txBox="1"/>
          <p:nvPr/>
        </p:nvSpPr>
        <p:spPr>
          <a:xfrm>
            <a:off x="9958147" y="4877775"/>
            <a:ext cx="1400119"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Accurate!</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6BBEA9B1-0AE7-22FD-BE6B-68B9A8380961}"/>
                  </a:ext>
                </a:extLst>
              </p:cNvPr>
              <p:cNvSpPr txBox="1"/>
              <p:nvPr/>
            </p:nvSpPr>
            <p:spPr>
              <a:xfrm>
                <a:off x="7775267" y="4645296"/>
                <a:ext cx="9536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𝐲</m:t>
                      </m:r>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Δ</m:t>
                      </m:r>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𝐟</m:t>
                      </m:r>
                    </m:oMath>
                  </m:oMathPara>
                </a14:m>
                <a:endPar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104" name="TextBox 103">
                <a:extLst>
                  <a:ext uri="{FF2B5EF4-FFF2-40B4-BE49-F238E27FC236}">
                    <a16:creationId xmlns:a16="http://schemas.microsoft.com/office/drawing/2014/main" id="{6BBEA9B1-0AE7-22FD-BE6B-68B9A8380961}"/>
                  </a:ext>
                </a:extLst>
              </p:cNvPr>
              <p:cNvSpPr txBox="1">
                <a:spLocks noRot="1" noChangeAspect="1" noMove="1" noResize="1" noEditPoints="1" noAdjustHandles="1" noChangeArrowheads="1" noChangeShapeType="1" noTextEdit="1"/>
              </p:cNvSpPr>
              <p:nvPr/>
            </p:nvSpPr>
            <p:spPr>
              <a:xfrm>
                <a:off x="7775267" y="4645296"/>
                <a:ext cx="953629" cy="400110"/>
              </a:xfrm>
              <a:prstGeom prst="rect">
                <a:avLst/>
              </a:prstGeom>
              <a:blipFill>
                <a:blip r:embed="rId16"/>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68284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fade">
                                      <p:cBhvr>
                                        <p:cTn id="73" dur="500"/>
                                        <p:tgtEl>
                                          <p:spTgt spid="56"/>
                                        </p:tgtEl>
                                      </p:cBhvr>
                                    </p:animEffect>
                                  </p:childTnLst>
                                </p:cTn>
                              </p:par>
                              <p:par>
                                <p:cTn id="74" presetID="10" presetClass="entr" presetSubtype="0" fill="hold"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fade">
                                      <p:cBhvr>
                                        <p:cTn id="76" dur="500"/>
                                        <p:tgtEl>
                                          <p:spTgt spid="5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fade">
                                      <p:cBhvr>
                                        <p:cTn id="82" dur="500"/>
                                        <p:tgtEl>
                                          <p:spTgt spid="6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5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fade">
                                      <p:cBhvr>
                                        <p:cTn id="99" dur="500"/>
                                        <p:tgtEl>
                                          <p:spTgt spid="7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fade">
                                      <p:cBhvr>
                                        <p:cTn id="104" dur="500"/>
                                        <p:tgtEl>
                                          <p:spTgt spid="69"/>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71"/>
                                        </p:tgtEl>
                                        <p:attrNameLst>
                                          <p:attrName>style.visibility</p:attrName>
                                        </p:attrNameLst>
                                      </p:cBhvr>
                                      <p:to>
                                        <p:strVal val="visible"/>
                                      </p:to>
                                    </p:set>
                                    <p:animEffect transition="in" filter="fade">
                                      <p:cBhvr>
                                        <p:cTn id="109" dur="500"/>
                                        <p:tgtEl>
                                          <p:spTgt spid="7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4"/>
                                        </p:tgtEl>
                                        <p:attrNameLst>
                                          <p:attrName>style.visibility</p:attrName>
                                        </p:attrNameLst>
                                      </p:cBhvr>
                                      <p:to>
                                        <p:strVal val="visible"/>
                                      </p:to>
                                    </p:set>
                                    <p:animEffect transition="in" filter="fade">
                                      <p:cBhvr>
                                        <p:cTn id="118" dur="500"/>
                                        <p:tgtEl>
                                          <p:spTgt spid="7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3"/>
                                        </p:tgtEl>
                                        <p:attrNameLst>
                                          <p:attrName>style.visibility</p:attrName>
                                        </p:attrNameLst>
                                      </p:cBhvr>
                                      <p:to>
                                        <p:strVal val="visible"/>
                                      </p:to>
                                    </p:set>
                                    <p:animEffect transition="in" filter="fade">
                                      <p:cBhvr>
                                        <p:cTn id="121" dur="500"/>
                                        <p:tgtEl>
                                          <p:spTgt spid="83"/>
                                        </p:tgtEl>
                                      </p:cBhvr>
                                    </p:animEffect>
                                  </p:childTnLst>
                                </p:cTn>
                              </p:par>
                              <p:par>
                                <p:cTn id="122" presetID="10" presetClass="entr" presetSubtype="0" fill="hold" nodeType="withEffect">
                                  <p:stCondLst>
                                    <p:cond delay="0"/>
                                  </p:stCondLst>
                                  <p:childTnLst>
                                    <p:set>
                                      <p:cBhvr>
                                        <p:cTn id="123" dur="1" fill="hold">
                                          <p:stCondLst>
                                            <p:cond delay="0"/>
                                          </p:stCondLst>
                                        </p:cTn>
                                        <p:tgtEl>
                                          <p:spTgt spid="86"/>
                                        </p:tgtEl>
                                        <p:attrNameLst>
                                          <p:attrName>style.visibility</p:attrName>
                                        </p:attrNameLst>
                                      </p:cBhvr>
                                      <p:to>
                                        <p:strVal val="visible"/>
                                      </p:to>
                                    </p:set>
                                    <p:animEffect transition="in" filter="fade">
                                      <p:cBhvr>
                                        <p:cTn id="124" dur="500"/>
                                        <p:tgtEl>
                                          <p:spTgt spid="86"/>
                                        </p:tgtEl>
                                      </p:cBhvr>
                                    </p:animEffect>
                                  </p:childTnLst>
                                </p:cTn>
                              </p:par>
                              <p:par>
                                <p:cTn id="125" presetID="10" presetClass="entr" presetSubtype="0" fill="hold" nodeType="withEffect">
                                  <p:stCondLst>
                                    <p:cond delay="0"/>
                                  </p:stCondLst>
                                  <p:childTnLst>
                                    <p:set>
                                      <p:cBhvr>
                                        <p:cTn id="126" dur="1" fill="hold">
                                          <p:stCondLst>
                                            <p:cond delay="0"/>
                                          </p:stCondLst>
                                        </p:cTn>
                                        <p:tgtEl>
                                          <p:spTgt spid="88"/>
                                        </p:tgtEl>
                                        <p:attrNameLst>
                                          <p:attrName>style.visibility</p:attrName>
                                        </p:attrNameLst>
                                      </p:cBhvr>
                                      <p:to>
                                        <p:strVal val="visible"/>
                                      </p:to>
                                    </p:set>
                                    <p:animEffect transition="in" filter="fade">
                                      <p:cBhvr>
                                        <p:cTn id="127" dur="500"/>
                                        <p:tgtEl>
                                          <p:spTgt spid="88"/>
                                        </p:tgtEl>
                                      </p:cBhvr>
                                    </p:animEffect>
                                  </p:childTnLst>
                                </p:cTn>
                              </p:par>
                              <p:par>
                                <p:cTn id="128" presetID="10" presetClass="entr" presetSubtype="0" fill="hold" nodeType="withEffect">
                                  <p:stCondLst>
                                    <p:cond delay="0"/>
                                  </p:stCondLst>
                                  <p:childTnLst>
                                    <p:set>
                                      <p:cBhvr>
                                        <p:cTn id="129" dur="1" fill="hold">
                                          <p:stCondLst>
                                            <p:cond delay="0"/>
                                          </p:stCondLst>
                                        </p:cTn>
                                        <p:tgtEl>
                                          <p:spTgt spid="90"/>
                                        </p:tgtEl>
                                        <p:attrNameLst>
                                          <p:attrName>style.visibility</p:attrName>
                                        </p:attrNameLst>
                                      </p:cBhvr>
                                      <p:to>
                                        <p:strVal val="visible"/>
                                      </p:to>
                                    </p:set>
                                    <p:animEffect transition="in" filter="fade">
                                      <p:cBhvr>
                                        <p:cTn id="130" dur="500"/>
                                        <p:tgtEl>
                                          <p:spTgt spid="90"/>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nodeType="clickEffect">
                                  <p:stCondLst>
                                    <p:cond delay="0"/>
                                  </p:stCondLst>
                                  <p:childTnLst>
                                    <p:animEffect transition="out" filter="fade">
                                      <p:cBhvr>
                                        <p:cTn id="134" dur="500"/>
                                        <p:tgtEl>
                                          <p:spTgt spid="67"/>
                                        </p:tgtEl>
                                      </p:cBhvr>
                                    </p:animEffect>
                                    <p:set>
                                      <p:cBhvr>
                                        <p:cTn id="135" dur="1" fill="hold">
                                          <p:stCondLst>
                                            <p:cond delay="499"/>
                                          </p:stCondLst>
                                        </p:cTn>
                                        <p:tgtEl>
                                          <p:spTgt spid="67"/>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68"/>
                                        </p:tgtEl>
                                      </p:cBhvr>
                                    </p:animEffect>
                                    <p:set>
                                      <p:cBhvr>
                                        <p:cTn id="138" dur="1" fill="hold">
                                          <p:stCondLst>
                                            <p:cond delay="499"/>
                                          </p:stCondLst>
                                        </p:cTn>
                                        <p:tgtEl>
                                          <p:spTgt spid="68"/>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62"/>
                                        </p:tgtEl>
                                      </p:cBhvr>
                                    </p:animEffect>
                                    <p:set>
                                      <p:cBhvr>
                                        <p:cTn id="141" dur="1" fill="hold">
                                          <p:stCondLst>
                                            <p:cond delay="499"/>
                                          </p:stCondLst>
                                        </p:cTn>
                                        <p:tgtEl>
                                          <p:spTgt spid="62"/>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70"/>
                                        </p:tgtEl>
                                      </p:cBhvr>
                                    </p:animEffect>
                                    <p:set>
                                      <p:cBhvr>
                                        <p:cTn id="144" dur="1" fill="hold">
                                          <p:stCondLst>
                                            <p:cond delay="499"/>
                                          </p:stCondLst>
                                        </p:cTn>
                                        <p:tgtEl>
                                          <p:spTgt spid="70"/>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86"/>
                                        </p:tgtEl>
                                      </p:cBhvr>
                                    </p:animEffect>
                                    <p:set>
                                      <p:cBhvr>
                                        <p:cTn id="147" dur="1" fill="hold">
                                          <p:stCondLst>
                                            <p:cond delay="499"/>
                                          </p:stCondLst>
                                        </p:cTn>
                                        <p:tgtEl>
                                          <p:spTgt spid="86"/>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88"/>
                                        </p:tgtEl>
                                      </p:cBhvr>
                                    </p:animEffect>
                                    <p:set>
                                      <p:cBhvr>
                                        <p:cTn id="150" dur="1" fill="hold">
                                          <p:stCondLst>
                                            <p:cond delay="499"/>
                                          </p:stCondLst>
                                        </p:cTn>
                                        <p:tgtEl>
                                          <p:spTgt spid="8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fade">
                                      <p:cBhvr>
                                        <p:cTn id="155" dur="500"/>
                                        <p:tgtEl>
                                          <p:spTgt spid="82"/>
                                        </p:tgtEl>
                                      </p:cBhvr>
                                    </p:animEffect>
                                  </p:childTnLst>
                                </p:cTn>
                              </p:par>
                              <p:par>
                                <p:cTn id="156" presetID="10" presetClass="entr" presetSubtype="0" fill="hold" nodeType="withEffect">
                                  <p:stCondLst>
                                    <p:cond delay="0"/>
                                  </p:stCondLst>
                                  <p:childTnLst>
                                    <p:set>
                                      <p:cBhvr>
                                        <p:cTn id="157" dur="1" fill="hold">
                                          <p:stCondLst>
                                            <p:cond delay="0"/>
                                          </p:stCondLst>
                                        </p:cTn>
                                        <p:tgtEl>
                                          <p:spTgt spid="77"/>
                                        </p:tgtEl>
                                        <p:attrNameLst>
                                          <p:attrName>style.visibility</p:attrName>
                                        </p:attrNameLst>
                                      </p:cBhvr>
                                      <p:to>
                                        <p:strVal val="visible"/>
                                      </p:to>
                                    </p:set>
                                    <p:animEffect transition="in" filter="fade">
                                      <p:cBhvr>
                                        <p:cTn id="158" dur="500"/>
                                        <p:tgtEl>
                                          <p:spTgt spid="77"/>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93"/>
                                        </p:tgtEl>
                                        <p:attrNameLst>
                                          <p:attrName>style.visibility</p:attrName>
                                        </p:attrNameLst>
                                      </p:cBhvr>
                                      <p:to>
                                        <p:strVal val="visible"/>
                                      </p:to>
                                    </p:set>
                                    <p:animEffect transition="in" filter="fade">
                                      <p:cBhvr>
                                        <p:cTn id="161" dur="500"/>
                                        <p:tgtEl>
                                          <p:spTgt spid="93"/>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94"/>
                                        </p:tgtEl>
                                        <p:attrNameLst>
                                          <p:attrName>style.visibility</p:attrName>
                                        </p:attrNameLst>
                                      </p:cBhvr>
                                      <p:to>
                                        <p:strVal val="visible"/>
                                      </p:to>
                                    </p:set>
                                    <p:animEffect transition="in" filter="fade">
                                      <p:cBhvr>
                                        <p:cTn id="164" dur="500"/>
                                        <p:tgtEl>
                                          <p:spTgt spid="94"/>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95"/>
                                        </p:tgtEl>
                                        <p:attrNameLst>
                                          <p:attrName>style.visibility</p:attrName>
                                        </p:attrNameLst>
                                      </p:cBhvr>
                                      <p:to>
                                        <p:strVal val="visible"/>
                                      </p:to>
                                    </p:set>
                                    <p:animEffect transition="in" filter="fade">
                                      <p:cBhvr>
                                        <p:cTn id="167" dur="500"/>
                                        <p:tgtEl>
                                          <p:spTgt spid="95"/>
                                        </p:tgtEl>
                                      </p:cBhvr>
                                    </p:animEffect>
                                  </p:childTnLst>
                                </p:cTn>
                              </p:par>
                              <p:par>
                                <p:cTn id="168" presetID="10" presetClass="entr" presetSubtype="0" fill="hold" nodeType="withEffect">
                                  <p:stCondLst>
                                    <p:cond delay="0"/>
                                  </p:stCondLst>
                                  <p:childTnLst>
                                    <p:set>
                                      <p:cBhvr>
                                        <p:cTn id="169" dur="1" fill="hold">
                                          <p:stCondLst>
                                            <p:cond delay="0"/>
                                          </p:stCondLst>
                                        </p:cTn>
                                        <p:tgtEl>
                                          <p:spTgt spid="96"/>
                                        </p:tgtEl>
                                        <p:attrNameLst>
                                          <p:attrName>style.visibility</p:attrName>
                                        </p:attrNameLst>
                                      </p:cBhvr>
                                      <p:to>
                                        <p:strVal val="visible"/>
                                      </p:to>
                                    </p:set>
                                    <p:animEffect transition="in" filter="fade">
                                      <p:cBhvr>
                                        <p:cTn id="170" dur="500"/>
                                        <p:tgtEl>
                                          <p:spTgt spid="96"/>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97"/>
                                        </p:tgtEl>
                                        <p:attrNameLst>
                                          <p:attrName>style.visibility</p:attrName>
                                        </p:attrNameLst>
                                      </p:cBhvr>
                                      <p:to>
                                        <p:strVal val="visible"/>
                                      </p:to>
                                    </p:set>
                                    <p:animEffect transition="in" filter="fade">
                                      <p:cBhvr>
                                        <p:cTn id="173" dur="500"/>
                                        <p:tgtEl>
                                          <p:spTgt spid="97"/>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98"/>
                                        </p:tgtEl>
                                        <p:attrNameLst>
                                          <p:attrName>style.visibility</p:attrName>
                                        </p:attrNameLst>
                                      </p:cBhvr>
                                      <p:to>
                                        <p:strVal val="visible"/>
                                      </p:to>
                                    </p:set>
                                    <p:animEffect transition="in" filter="fade">
                                      <p:cBhvr>
                                        <p:cTn id="176" dur="500"/>
                                        <p:tgtEl>
                                          <p:spTgt spid="98"/>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99"/>
                                        </p:tgtEl>
                                        <p:attrNameLst>
                                          <p:attrName>style.visibility</p:attrName>
                                        </p:attrNameLst>
                                      </p:cBhvr>
                                      <p:to>
                                        <p:strVal val="visible"/>
                                      </p:to>
                                    </p:set>
                                    <p:animEffect transition="in" filter="fade">
                                      <p:cBhvr>
                                        <p:cTn id="179" dur="500"/>
                                        <p:tgtEl>
                                          <p:spTgt spid="99"/>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00"/>
                                        </p:tgtEl>
                                        <p:attrNameLst>
                                          <p:attrName>style.visibility</p:attrName>
                                        </p:attrNameLst>
                                      </p:cBhvr>
                                      <p:to>
                                        <p:strVal val="visible"/>
                                      </p:to>
                                    </p:set>
                                    <p:animEffect transition="in" filter="fade">
                                      <p:cBhvr>
                                        <p:cTn id="182" dur="500"/>
                                        <p:tgtEl>
                                          <p:spTgt spid="100"/>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01"/>
                                        </p:tgtEl>
                                        <p:attrNameLst>
                                          <p:attrName>style.visibility</p:attrName>
                                        </p:attrNameLst>
                                      </p:cBhvr>
                                      <p:to>
                                        <p:strVal val="visible"/>
                                      </p:to>
                                    </p:set>
                                    <p:animEffect transition="in" filter="fade">
                                      <p:cBhvr>
                                        <p:cTn id="185" dur="500"/>
                                        <p:tgtEl>
                                          <p:spTgt spid="101"/>
                                        </p:tgtEl>
                                      </p:cBhvr>
                                    </p:animEffect>
                                  </p:childTnLst>
                                </p:cTn>
                              </p:par>
                              <p:par>
                                <p:cTn id="186" presetID="10" presetClass="entr" presetSubtype="0" fill="hold" nodeType="withEffect">
                                  <p:stCondLst>
                                    <p:cond delay="0"/>
                                  </p:stCondLst>
                                  <p:childTnLst>
                                    <p:set>
                                      <p:cBhvr>
                                        <p:cTn id="187" dur="1" fill="hold">
                                          <p:stCondLst>
                                            <p:cond delay="0"/>
                                          </p:stCondLst>
                                        </p:cTn>
                                        <p:tgtEl>
                                          <p:spTgt spid="102"/>
                                        </p:tgtEl>
                                        <p:attrNameLst>
                                          <p:attrName>style.visibility</p:attrName>
                                        </p:attrNameLst>
                                      </p:cBhvr>
                                      <p:to>
                                        <p:strVal val="visible"/>
                                      </p:to>
                                    </p:set>
                                    <p:animEffect transition="in" filter="fade">
                                      <p:cBhvr>
                                        <p:cTn id="188" dur="500"/>
                                        <p:tgtEl>
                                          <p:spTgt spid="102"/>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03"/>
                                        </p:tgtEl>
                                        <p:attrNameLst>
                                          <p:attrName>style.visibility</p:attrName>
                                        </p:attrNameLst>
                                      </p:cBhvr>
                                      <p:to>
                                        <p:strVal val="visible"/>
                                      </p:to>
                                    </p:set>
                                    <p:animEffect transition="in" filter="fade">
                                      <p:cBhvr>
                                        <p:cTn id="191" dur="500"/>
                                        <p:tgtEl>
                                          <p:spTgt spid="103"/>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04"/>
                                        </p:tgtEl>
                                        <p:attrNameLst>
                                          <p:attrName>style.visibility</p:attrName>
                                        </p:attrNameLst>
                                      </p:cBhvr>
                                      <p:to>
                                        <p:strVal val="visible"/>
                                      </p:to>
                                    </p:set>
                                    <p:animEffect transition="in" filter="fade">
                                      <p:cBhvr>
                                        <p:cTn id="194" dur="500"/>
                                        <p:tgtEl>
                                          <p:spTgt spid="104"/>
                                        </p:tgtEl>
                                      </p:cBhvr>
                                    </p:animEffect>
                                  </p:childTnLst>
                                </p:cTn>
                              </p:par>
                              <p:par>
                                <p:cTn id="195" presetID="10" presetClass="entr" presetSubtype="0" fill="hold" nodeType="withEffect">
                                  <p:stCondLst>
                                    <p:cond delay="0"/>
                                  </p:stCondLst>
                                  <p:childTnLst>
                                    <p:set>
                                      <p:cBhvr>
                                        <p:cTn id="196" dur="1" fill="hold">
                                          <p:stCondLst>
                                            <p:cond delay="0"/>
                                          </p:stCondLst>
                                        </p:cTn>
                                        <p:tgtEl>
                                          <p:spTgt spid="92"/>
                                        </p:tgtEl>
                                        <p:attrNameLst>
                                          <p:attrName>style.visibility</p:attrName>
                                        </p:attrNameLst>
                                      </p:cBhvr>
                                      <p:to>
                                        <p:strVal val="visible"/>
                                      </p:to>
                                    </p:set>
                                    <p:animEffect transition="in" filter="fade">
                                      <p:cBhvr>
                                        <p:cTn id="19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animBg="1"/>
      <p:bldP spid="35" grpId="0"/>
      <p:bldP spid="37" grpId="0"/>
      <p:bldP spid="38" grpId="0"/>
      <p:bldP spid="45" grpId="0" animBg="1"/>
      <p:bldP spid="46" grpId="0" animBg="1"/>
      <p:bldP spid="47" grpId="0" animBg="1"/>
      <p:bldP spid="48" grpId="0"/>
      <p:bldP spid="52" grpId="0" animBg="1"/>
      <p:bldP spid="53" grpId="0" animBg="1"/>
      <p:bldP spid="54" grpId="0" animBg="1"/>
      <p:bldP spid="55" grpId="0" animBg="1"/>
      <p:bldP spid="56" grpId="0" animBg="1"/>
      <p:bldP spid="58" grpId="0"/>
      <p:bldP spid="59" grpId="0"/>
      <p:bldP spid="60" grpId="0"/>
      <p:bldP spid="68" grpId="0" animBg="1"/>
      <p:bldP spid="68" grpId="1" animBg="1"/>
      <p:bldP spid="69" grpId="0" animBg="1"/>
      <p:bldP spid="70" grpId="0" animBg="1"/>
      <p:bldP spid="70" grpId="1" animBg="1"/>
      <p:bldP spid="71" grpId="0" animBg="1"/>
      <p:bldP spid="72" grpId="0" animBg="1"/>
      <p:bldP spid="73" grpId="0"/>
      <p:bldP spid="74" grpId="0"/>
      <p:bldP spid="82" grpId="0"/>
      <p:bldP spid="83" grpId="0"/>
      <p:bldP spid="93" grpId="0"/>
      <p:bldP spid="94" grpId="0"/>
      <p:bldP spid="95" grpId="0"/>
      <p:bldP spid="97" grpId="0" animBg="1"/>
      <p:bldP spid="98" grpId="0" animBg="1"/>
      <p:bldP spid="99" grpId="0" animBg="1"/>
      <p:bldP spid="100" grpId="0" animBg="1"/>
      <p:bldP spid="101" grpId="0" animBg="1"/>
      <p:bldP spid="103" grpId="0" animBg="1"/>
      <p:bldP spid="10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791EE-2A44-4D08-73C3-0EFE2A4809BD}"/>
              </a:ext>
            </a:extLst>
          </p:cNvPr>
          <p:cNvSpPr>
            <a:spLocks noGrp="1"/>
          </p:cNvSpPr>
          <p:nvPr>
            <p:ph type="title"/>
          </p:nvPr>
        </p:nvSpPr>
        <p:spPr/>
        <p:txBody>
          <a:bodyPr>
            <a:normAutofit/>
          </a:bodyPr>
          <a:lstStyle/>
          <a:p>
            <a:r>
              <a:rPr lang="en-US" sz="4000" dirty="0"/>
              <a:t>An intuitive example of skewness manipulation</a:t>
            </a:r>
          </a:p>
        </p:txBody>
      </p:sp>
      <p:sp>
        <p:nvSpPr>
          <p:cNvPr id="4" name="Slide Number Placeholder 3">
            <a:extLst>
              <a:ext uri="{FF2B5EF4-FFF2-40B4-BE49-F238E27FC236}">
                <a16:creationId xmlns:a16="http://schemas.microsoft.com/office/drawing/2014/main" id="{9E9F06B1-2FFF-EE41-2312-898B5E2FE4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2" descr="Puppy Dog Pictures | Download Free Images on Unsplash">
            <a:extLst>
              <a:ext uri="{FF2B5EF4-FFF2-40B4-BE49-F238E27FC236}">
                <a16:creationId xmlns:a16="http://schemas.microsoft.com/office/drawing/2014/main" id="{06477F53-760C-9D7C-B918-54BBDB623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854" y="1769472"/>
            <a:ext cx="1429671" cy="1565334"/>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C1DBF5CB-B292-0CBE-3B67-B5E6ED9AAA78}"/>
              </a:ext>
            </a:extLst>
          </p:cNvPr>
          <p:cNvSpPr/>
          <p:nvPr/>
        </p:nvSpPr>
        <p:spPr bwMode="auto">
          <a:xfrm>
            <a:off x="2575306" y="2286984"/>
            <a:ext cx="1801763" cy="560737"/>
          </a:xfrm>
          <a:prstGeom prst="rightArrow">
            <a:avLst>
              <a:gd name="adj1" fmla="val 25547"/>
              <a:gd name="adj2" fmla="val 50000"/>
            </a:avLst>
          </a:prstGeom>
          <a:solidFill>
            <a:srgbClr val="0070C0"/>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B435CEE4-E9A9-894E-4454-0075C15197DB}"/>
              </a:ext>
            </a:extLst>
          </p:cNvPr>
          <p:cNvSpPr txBox="1"/>
          <p:nvPr/>
        </p:nvSpPr>
        <p:spPr>
          <a:xfrm>
            <a:off x="2635850" y="3334184"/>
            <a:ext cx="154485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black"/>
                </a:solidFill>
                <a:effectLst/>
                <a:uLnTx/>
                <a:uFillTx/>
                <a:latin typeface="Calibri"/>
                <a:ea typeface="+mn-ea"/>
                <a:cs typeface="+mn-cs"/>
              </a:rPr>
              <a:t>Feature extraction</a:t>
            </a:r>
          </a:p>
        </p:txBody>
      </p:sp>
      <p:pic>
        <p:nvPicPr>
          <p:cNvPr id="1028" name="Picture 4" descr="Flowers By Post | Flowers Delivered by Post | Eflorist.co.uk">
            <a:extLst>
              <a:ext uri="{FF2B5EF4-FFF2-40B4-BE49-F238E27FC236}">
                <a16:creationId xmlns:a16="http://schemas.microsoft.com/office/drawing/2014/main" id="{8C058FFB-4214-927D-D497-4FB99AEAE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856" y="4092943"/>
            <a:ext cx="1429666" cy="156533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E8873157-54A9-B903-019E-3BFB9ACEE20D}"/>
              </a:ext>
            </a:extLst>
          </p:cNvPr>
          <p:cNvPicPr>
            <a:picLocks noChangeAspect="1"/>
          </p:cNvPicPr>
          <p:nvPr/>
        </p:nvPicPr>
        <p:blipFill>
          <a:blip r:embed="rId5"/>
          <a:stretch>
            <a:fillRect/>
          </a:stretch>
        </p:blipFill>
        <p:spPr>
          <a:xfrm>
            <a:off x="4873781" y="1525886"/>
            <a:ext cx="6211908" cy="4894230"/>
          </a:xfrm>
          <a:prstGeom prst="rect">
            <a:avLst/>
          </a:prstGeom>
        </p:spPr>
      </p:pic>
      <p:sp>
        <p:nvSpPr>
          <p:cNvPr id="7" name="Arrow: Right 6">
            <a:extLst>
              <a:ext uri="{FF2B5EF4-FFF2-40B4-BE49-F238E27FC236}">
                <a16:creationId xmlns:a16="http://schemas.microsoft.com/office/drawing/2014/main" id="{CC185A9F-4FE1-47B5-BEAA-FC4F241DDABD}"/>
              </a:ext>
            </a:extLst>
          </p:cNvPr>
          <p:cNvSpPr/>
          <p:nvPr/>
        </p:nvSpPr>
        <p:spPr bwMode="auto">
          <a:xfrm>
            <a:off x="2575304" y="4595241"/>
            <a:ext cx="1801763" cy="560737"/>
          </a:xfrm>
          <a:prstGeom prst="rightArrow">
            <a:avLst>
              <a:gd name="adj1" fmla="val 25547"/>
              <a:gd name="adj2" fmla="val 50000"/>
            </a:avLst>
          </a:prstGeom>
          <a:solidFill>
            <a:srgbClr val="E94C0D"/>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Picture 2" descr="Puppy Dog Pictures | Download Free Images on Unsplash">
            <a:extLst>
              <a:ext uri="{FF2B5EF4-FFF2-40B4-BE49-F238E27FC236}">
                <a16:creationId xmlns:a16="http://schemas.microsoft.com/office/drawing/2014/main" id="{709923AC-A987-925D-B322-9F5F04C064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942" t="20587" r="26540" b="52526"/>
          <a:stretch/>
        </p:blipFill>
        <p:spPr bwMode="auto">
          <a:xfrm>
            <a:off x="6107288" y="1389883"/>
            <a:ext cx="812801" cy="7591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9965219-4FE6-14D1-02CA-403907C6B273}"/>
              </a:ext>
            </a:extLst>
          </p:cNvPr>
          <p:cNvPicPr>
            <a:picLocks noChangeAspect="1"/>
          </p:cNvPicPr>
          <p:nvPr/>
        </p:nvPicPr>
        <p:blipFill>
          <a:blip r:embed="rId6"/>
          <a:stretch>
            <a:fillRect/>
          </a:stretch>
        </p:blipFill>
        <p:spPr>
          <a:xfrm>
            <a:off x="6768747" y="3636572"/>
            <a:ext cx="444853" cy="647059"/>
          </a:xfrm>
          <a:prstGeom prst="rect">
            <a:avLst/>
          </a:prstGeom>
        </p:spPr>
      </p:pic>
      <p:pic>
        <p:nvPicPr>
          <p:cNvPr id="16" name="Picture 15">
            <a:extLst>
              <a:ext uri="{FF2B5EF4-FFF2-40B4-BE49-F238E27FC236}">
                <a16:creationId xmlns:a16="http://schemas.microsoft.com/office/drawing/2014/main" id="{7C79FED2-8A4D-B2FE-5BE4-4DB1E4B45831}"/>
              </a:ext>
            </a:extLst>
          </p:cNvPr>
          <p:cNvPicPr>
            <a:picLocks noChangeAspect="1"/>
          </p:cNvPicPr>
          <p:nvPr/>
        </p:nvPicPr>
        <p:blipFill>
          <a:blip r:embed="rId7"/>
          <a:stretch>
            <a:fillRect/>
          </a:stretch>
        </p:blipFill>
        <p:spPr>
          <a:xfrm>
            <a:off x="7410773" y="3769413"/>
            <a:ext cx="444852" cy="647059"/>
          </a:xfrm>
          <a:prstGeom prst="rect">
            <a:avLst/>
          </a:prstGeom>
        </p:spPr>
      </p:pic>
      <p:pic>
        <p:nvPicPr>
          <p:cNvPr id="20" name="Picture 19">
            <a:extLst>
              <a:ext uri="{FF2B5EF4-FFF2-40B4-BE49-F238E27FC236}">
                <a16:creationId xmlns:a16="http://schemas.microsoft.com/office/drawing/2014/main" id="{3CA0F220-E79C-0E6F-199B-11414EE9F8D4}"/>
              </a:ext>
            </a:extLst>
          </p:cNvPr>
          <p:cNvPicPr>
            <a:picLocks noChangeAspect="1"/>
          </p:cNvPicPr>
          <p:nvPr/>
        </p:nvPicPr>
        <p:blipFill>
          <a:blip r:embed="rId8"/>
          <a:stretch>
            <a:fillRect/>
          </a:stretch>
        </p:blipFill>
        <p:spPr>
          <a:xfrm>
            <a:off x="8052798" y="3950093"/>
            <a:ext cx="444853" cy="645148"/>
          </a:xfrm>
          <a:prstGeom prst="rect">
            <a:avLst/>
          </a:prstGeom>
        </p:spPr>
      </p:pic>
      <p:pic>
        <p:nvPicPr>
          <p:cNvPr id="22" name="Picture 21">
            <a:extLst>
              <a:ext uri="{FF2B5EF4-FFF2-40B4-BE49-F238E27FC236}">
                <a16:creationId xmlns:a16="http://schemas.microsoft.com/office/drawing/2014/main" id="{4D8F2078-76C1-64FD-5CFF-B8B58DBA1832}"/>
              </a:ext>
            </a:extLst>
          </p:cNvPr>
          <p:cNvPicPr>
            <a:picLocks noChangeAspect="1"/>
          </p:cNvPicPr>
          <p:nvPr/>
        </p:nvPicPr>
        <p:blipFill>
          <a:blip r:embed="rId9"/>
          <a:stretch>
            <a:fillRect/>
          </a:stretch>
        </p:blipFill>
        <p:spPr>
          <a:xfrm>
            <a:off x="8737600" y="4118036"/>
            <a:ext cx="444852" cy="645148"/>
          </a:xfrm>
          <a:prstGeom prst="rect">
            <a:avLst/>
          </a:prstGeom>
        </p:spPr>
      </p:pic>
      <p:sp>
        <p:nvSpPr>
          <p:cNvPr id="23" name="Freeform: Shape 22">
            <a:extLst>
              <a:ext uri="{FF2B5EF4-FFF2-40B4-BE49-F238E27FC236}">
                <a16:creationId xmlns:a16="http://schemas.microsoft.com/office/drawing/2014/main" id="{242F2AE1-FC4B-988B-B979-79778C83F7B9}"/>
              </a:ext>
            </a:extLst>
          </p:cNvPr>
          <p:cNvSpPr/>
          <p:nvPr/>
        </p:nvSpPr>
        <p:spPr bwMode="auto">
          <a:xfrm>
            <a:off x="5915378" y="2149061"/>
            <a:ext cx="553155" cy="530578"/>
          </a:xfrm>
          <a:custGeom>
            <a:avLst/>
            <a:gdLst>
              <a:gd name="connsiteX0" fmla="*/ 248355 w 248355"/>
              <a:gd name="connsiteY0" fmla="*/ 0 h 428978"/>
              <a:gd name="connsiteX1" fmla="*/ 169333 w 248355"/>
              <a:gd name="connsiteY1" fmla="*/ 270933 h 428978"/>
              <a:gd name="connsiteX2" fmla="*/ 0 w 248355"/>
              <a:gd name="connsiteY2" fmla="*/ 428978 h 428978"/>
              <a:gd name="connsiteX3" fmla="*/ 0 w 248355"/>
              <a:gd name="connsiteY3" fmla="*/ 428978 h 428978"/>
            </a:gdLst>
            <a:ahLst/>
            <a:cxnLst>
              <a:cxn ang="0">
                <a:pos x="connsiteX0" y="connsiteY0"/>
              </a:cxn>
              <a:cxn ang="0">
                <a:pos x="connsiteX1" y="connsiteY1"/>
              </a:cxn>
              <a:cxn ang="0">
                <a:pos x="connsiteX2" y="connsiteY2"/>
              </a:cxn>
              <a:cxn ang="0">
                <a:pos x="connsiteX3" y="connsiteY3"/>
              </a:cxn>
            </a:cxnLst>
            <a:rect l="l" t="t" r="r" b="b"/>
            <a:pathLst>
              <a:path w="248355" h="428978">
                <a:moveTo>
                  <a:pt x="248355" y="0"/>
                </a:moveTo>
                <a:cubicBezTo>
                  <a:pt x="229540" y="99718"/>
                  <a:pt x="210725" y="199437"/>
                  <a:pt x="169333" y="270933"/>
                </a:cubicBezTo>
                <a:cubicBezTo>
                  <a:pt x="127941" y="342429"/>
                  <a:pt x="0" y="428978"/>
                  <a:pt x="0" y="428978"/>
                </a:cubicBezTo>
                <a:lnTo>
                  <a:pt x="0" y="428978"/>
                </a:lnTo>
              </a:path>
            </a:pathLst>
          </a:custGeom>
          <a:noFill/>
          <a:ln w="38100">
            <a:solidFill>
              <a:srgbClr val="0070C0"/>
            </a:solidFill>
            <a:miter lim="800000"/>
            <a:headEnd type="arrow"/>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cxnSp>
        <p:nvCxnSpPr>
          <p:cNvPr id="26" name="Straight Arrow Connector 25">
            <a:extLst>
              <a:ext uri="{FF2B5EF4-FFF2-40B4-BE49-F238E27FC236}">
                <a16:creationId xmlns:a16="http://schemas.microsoft.com/office/drawing/2014/main" id="{53C1362A-0EB9-6BB8-5A8D-92011247AE82}"/>
              </a:ext>
            </a:extLst>
          </p:cNvPr>
          <p:cNvCxnSpPr>
            <a:cxnSpLocks/>
          </p:cNvCxnSpPr>
          <p:nvPr/>
        </p:nvCxnSpPr>
        <p:spPr>
          <a:xfrm flipV="1">
            <a:off x="6010854" y="4114942"/>
            <a:ext cx="745931" cy="548481"/>
          </a:xfrm>
          <a:prstGeom prst="straightConnector1">
            <a:avLst/>
          </a:prstGeom>
          <a:ln w="28575">
            <a:solidFill>
              <a:srgbClr val="E94C0D"/>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3357142-A26B-4285-1D77-B6A7D447B09B}"/>
              </a:ext>
            </a:extLst>
          </p:cNvPr>
          <p:cNvCxnSpPr>
            <a:cxnSpLocks/>
          </p:cNvCxnSpPr>
          <p:nvPr/>
        </p:nvCxnSpPr>
        <p:spPr>
          <a:xfrm flipV="1">
            <a:off x="6304761" y="4305381"/>
            <a:ext cx="1091951" cy="358042"/>
          </a:xfrm>
          <a:prstGeom prst="straightConnector1">
            <a:avLst/>
          </a:prstGeom>
          <a:ln w="28575">
            <a:solidFill>
              <a:srgbClr val="E94C0D"/>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892A45-BB09-95E1-7602-E3E65C205DAF}"/>
              </a:ext>
            </a:extLst>
          </p:cNvPr>
          <p:cNvCxnSpPr>
            <a:cxnSpLocks/>
          </p:cNvCxnSpPr>
          <p:nvPr/>
        </p:nvCxnSpPr>
        <p:spPr>
          <a:xfrm flipV="1">
            <a:off x="6598668" y="4484402"/>
            <a:ext cx="1454130" cy="301530"/>
          </a:xfrm>
          <a:prstGeom prst="straightConnector1">
            <a:avLst/>
          </a:prstGeom>
          <a:ln w="28575">
            <a:solidFill>
              <a:srgbClr val="E94C0D"/>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8E67F80-800C-3421-9F6C-1165E67FB3EF}"/>
              </a:ext>
            </a:extLst>
          </p:cNvPr>
          <p:cNvCxnSpPr>
            <a:cxnSpLocks/>
          </p:cNvCxnSpPr>
          <p:nvPr/>
        </p:nvCxnSpPr>
        <p:spPr>
          <a:xfrm flipV="1">
            <a:off x="6936934" y="4685173"/>
            <a:ext cx="1757890" cy="119672"/>
          </a:xfrm>
          <a:prstGeom prst="straightConnector1">
            <a:avLst/>
          </a:prstGeom>
          <a:ln w="28575">
            <a:solidFill>
              <a:srgbClr val="E94C0D"/>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836871D-CC31-11DC-2DD5-B2BAAB0DEC80}"/>
              </a:ext>
            </a:extLst>
          </p:cNvPr>
          <p:cNvSpPr txBox="1"/>
          <p:nvPr/>
        </p:nvSpPr>
        <p:spPr>
          <a:xfrm>
            <a:off x="9248743" y="3950093"/>
            <a:ext cx="2034119" cy="1015663"/>
          </a:xfrm>
          <a:prstGeom prst="rect">
            <a:avLst/>
          </a:prstGeom>
          <a:noFill/>
        </p:spPr>
        <p:txBody>
          <a:bodyPr wrap="square" rtlCol="0">
            <a:spAutoFit/>
          </a:bodyPr>
          <a:lstStyle/>
          <a:p>
            <a:r>
              <a:rPr lang="en-US" sz="2000" b="1" dirty="0">
                <a:solidFill>
                  <a:srgbClr val="E94C0D"/>
                </a:solidFill>
              </a:rPr>
              <a:t>segments from different flowers in the picture</a:t>
            </a:r>
          </a:p>
        </p:txBody>
      </p:sp>
      <p:sp>
        <p:nvSpPr>
          <p:cNvPr id="35" name="TextBox 34">
            <a:extLst>
              <a:ext uri="{FF2B5EF4-FFF2-40B4-BE49-F238E27FC236}">
                <a16:creationId xmlns:a16="http://schemas.microsoft.com/office/drawing/2014/main" id="{F7802853-2369-F484-1F3D-7D73AC728230}"/>
              </a:ext>
            </a:extLst>
          </p:cNvPr>
          <p:cNvSpPr txBox="1"/>
          <p:nvPr/>
        </p:nvSpPr>
        <p:spPr>
          <a:xfrm>
            <a:off x="851810" y="3334360"/>
            <a:ext cx="1361677" cy="400110"/>
          </a:xfrm>
          <a:prstGeom prst="rect">
            <a:avLst/>
          </a:prstGeom>
          <a:noFill/>
        </p:spPr>
        <p:txBody>
          <a:bodyPr wrap="square" rtlCol="0">
            <a:spAutoFit/>
          </a:bodyPr>
          <a:lstStyle/>
          <a:p>
            <a:r>
              <a:rPr lang="en-US" sz="2000" b="1" dirty="0"/>
              <a:t>Label: dog</a:t>
            </a:r>
          </a:p>
        </p:txBody>
      </p:sp>
      <p:sp>
        <p:nvSpPr>
          <p:cNvPr id="36" name="TextBox 35">
            <a:extLst>
              <a:ext uri="{FF2B5EF4-FFF2-40B4-BE49-F238E27FC236}">
                <a16:creationId xmlns:a16="http://schemas.microsoft.com/office/drawing/2014/main" id="{B7920387-5E6A-D821-AFD2-2059FE863EF3}"/>
              </a:ext>
            </a:extLst>
          </p:cNvPr>
          <p:cNvSpPr txBox="1"/>
          <p:nvPr/>
        </p:nvSpPr>
        <p:spPr>
          <a:xfrm>
            <a:off x="683831" y="5707426"/>
            <a:ext cx="1652970" cy="400110"/>
          </a:xfrm>
          <a:prstGeom prst="rect">
            <a:avLst/>
          </a:prstGeom>
          <a:noFill/>
        </p:spPr>
        <p:txBody>
          <a:bodyPr wrap="square" rtlCol="0">
            <a:spAutoFit/>
          </a:bodyPr>
          <a:lstStyle/>
          <a:p>
            <a:r>
              <a:rPr lang="en-US" sz="2000" b="1" dirty="0"/>
              <a:t>Label: flower</a:t>
            </a:r>
          </a:p>
        </p:txBody>
      </p:sp>
      <p:sp>
        <p:nvSpPr>
          <p:cNvPr id="37" name="TextBox 36">
            <a:extLst>
              <a:ext uri="{FF2B5EF4-FFF2-40B4-BE49-F238E27FC236}">
                <a16:creationId xmlns:a16="http://schemas.microsoft.com/office/drawing/2014/main" id="{A3B318F6-6DD3-18DF-7C4F-EDB6A89FE785}"/>
              </a:ext>
            </a:extLst>
          </p:cNvPr>
          <p:cNvSpPr txBox="1"/>
          <p:nvPr/>
        </p:nvSpPr>
        <p:spPr>
          <a:xfrm>
            <a:off x="8069991" y="3108137"/>
            <a:ext cx="3343511" cy="70788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noProof="0" dirty="0">
                <a:solidFill>
                  <a:prstClr val="black"/>
                </a:solidFill>
                <a:latin typeface="Calibri"/>
              </a:rPr>
              <a:t>Enforcing skewness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black"/>
                </a:solidFill>
                <a:latin typeface="Calibri"/>
                <a:sym typeface="Wingdings" panose="05000000000000000000" pitchFamily="2" charset="2"/>
              </a:rPr>
              <a:t> focusing on a single flower</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92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4" grpId="0"/>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7EB2134-6743-9CCD-E7E8-99B5CB40756E}"/>
              </a:ext>
            </a:extLst>
          </p:cNvPr>
          <p:cNvSpPr/>
          <p:nvPr/>
        </p:nvSpPr>
        <p:spPr bwMode="auto">
          <a:xfrm>
            <a:off x="4521508" y="3072732"/>
            <a:ext cx="392136" cy="99313"/>
          </a:xfrm>
          <a:prstGeom prst="rect">
            <a:avLst/>
          </a:prstGeom>
          <a:solidFill>
            <a:schemeClr val="tx2">
              <a:lumMod val="40000"/>
              <a:lumOff val="60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D7B6C49E-B668-CD49-5877-9608F7607002}"/>
              </a:ext>
            </a:extLst>
          </p:cNvPr>
          <p:cNvSpPr/>
          <p:nvPr/>
        </p:nvSpPr>
        <p:spPr bwMode="auto">
          <a:xfrm>
            <a:off x="5085394" y="2386523"/>
            <a:ext cx="392136" cy="781420"/>
          </a:xfrm>
          <a:prstGeom prst="rect">
            <a:avLst/>
          </a:prstGeom>
          <a:solidFill>
            <a:schemeClr val="tx2">
              <a:lumMod val="40000"/>
              <a:lumOff val="60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0ADF615C-B4E1-AF41-9414-B27C41BF50F6}"/>
              </a:ext>
            </a:extLst>
          </p:cNvPr>
          <p:cNvSpPr/>
          <p:nvPr/>
        </p:nvSpPr>
        <p:spPr bwMode="auto">
          <a:xfrm>
            <a:off x="5649280" y="2608776"/>
            <a:ext cx="392136" cy="559166"/>
          </a:xfrm>
          <a:prstGeom prst="rect">
            <a:avLst/>
          </a:prstGeom>
          <a:solidFill>
            <a:schemeClr val="tx2">
              <a:lumMod val="40000"/>
              <a:lumOff val="60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989BA8A9-1F67-E94F-0D1C-FE7DCCC7F9B3}"/>
              </a:ext>
            </a:extLst>
          </p:cNvPr>
          <p:cNvSpPr/>
          <p:nvPr/>
        </p:nvSpPr>
        <p:spPr bwMode="auto">
          <a:xfrm>
            <a:off x="6213166" y="3072732"/>
            <a:ext cx="392136" cy="95208"/>
          </a:xfrm>
          <a:prstGeom prst="rect">
            <a:avLst/>
          </a:prstGeom>
          <a:solidFill>
            <a:schemeClr val="tx2">
              <a:lumMod val="40000"/>
              <a:lumOff val="60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E5402B90-C53A-1BA3-2767-CFD42F0F2282}"/>
              </a:ext>
            </a:extLst>
          </p:cNvPr>
          <p:cNvSpPr/>
          <p:nvPr/>
        </p:nvSpPr>
        <p:spPr bwMode="auto">
          <a:xfrm>
            <a:off x="6777052" y="2831029"/>
            <a:ext cx="392136" cy="336911"/>
          </a:xfrm>
          <a:prstGeom prst="rect">
            <a:avLst/>
          </a:prstGeom>
          <a:solidFill>
            <a:schemeClr val="tx2">
              <a:lumMod val="40000"/>
              <a:lumOff val="60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itle 1">
            <a:extLst>
              <a:ext uri="{FF2B5EF4-FFF2-40B4-BE49-F238E27FC236}">
                <a16:creationId xmlns:a16="http://schemas.microsoft.com/office/drawing/2014/main" id="{2744180E-38B1-A1DE-AC80-1F6A0BBABA55}"/>
              </a:ext>
            </a:extLst>
          </p:cNvPr>
          <p:cNvSpPr>
            <a:spLocks noGrp="1"/>
          </p:cNvSpPr>
          <p:nvPr>
            <p:ph type="title"/>
          </p:nvPr>
        </p:nvSpPr>
        <p:spPr/>
        <p:txBody>
          <a:bodyPr>
            <a:normAutofit/>
          </a:bodyPr>
          <a:lstStyle/>
          <a:p>
            <a:r>
              <a:rPr lang="en-US" sz="4000" dirty="0"/>
              <a:t>Learning to produce importance-sorted features</a:t>
            </a:r>
            <a:endParaRPr lang="en-US" sz="3600" dirty="0"/>
          </a:p>
        </p:txBody>
      </p:sp>
      <p:sp>
        <p:nvSpPr>
          <p:cNvPr id="4" name="Slide Number Placeholder 3">
            <a:extLst>
              <a:ext uri="{FF2B5EF4-FFF2-40B4-BE49-F238E27FC236}">
                <a16:creationId xmlns:a16="http://schemas.microsoft.com/office/drawing/2014/main" id="{909B0776-AE4F-70EB-EA3F-2A8B6B33A4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6" name="Straight Arrow Connector 5">
            <a:extLst>
              <a:ext uri="{FF2B5EF4-FFF2-40B4-BE49-F238E27FC236}">
                <a16:creationId xmlns:a16="http://schemas.microsoft.com/office/drawing/2014/main" id="{C29D0BDE-A0A2-ABC3-B78E-4DF7B9124059}"/>
              </a:ext>
            </a:extLst>
          </p:cNvPr>
          <p:cNvCxnSpPr/>
          <p:nvPr/>
        </p:nvCxnSpPr>
        <p:spPr>
          <a:xfrm flipV="1">
            <a:off x="4218065" y="1854236"/>
            <a:ext cx="0" cy="13178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ACBDFF3-0F30-31AF-69B5-C5EC3B4272EB}"/>
              </a:ext>
            </a:extLst>
          </p:cNvPr>
          <p:cNvCxnSpPr>
            <a:cxnSpLocks/>
          </p:cNvCxnSpPr>
          <p:nvPr/>
        </p:nvCxnSpPr>
        <p:spPr>
          <a:xfrm>
            <a:off x="4218065" y="3172048"/>
            <a:ext cx="3492119"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EC2A9F1-35BE-48EA-28DA-00EDFE8BFC8E}"/>
              </a:ext>
            </a:extLst>
          </p:cNvPr>
          <p:cNvSpPr txBox="1"/>
          <p:nvPr/>
        </p:nvSpPr>
        <p:spPr>
          <a:xfrm rot="16200000">
            <a:off x="3126621" y="2305369"/>
            <a:ext cx="150100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mn-ea"/>
                <a:cs typeface="+mn-cs"/>
              </a:rPr>
              <a:t>Importance</a:t>
            </a:r>
          </a:p>
        </p:txBody>
      </p:sp>
      <p:sp>
        <p:nvSpPr>
          <p:cNvPr id="12" name="TextBox 11">
            <a:extLst>
              <a:ext uri="{FF2B5EF4-FFF2-40B4-BE49-F238E27FC236}">
                <a16:creationId xmlns:a16="http://schemas.microsoft.com/office/drawing/2014/main" id="{9775FEA2-BBC3-A519-E2A2-CC432885889D}"/>
              </a:ext>
            </a:extLst>
          </p:cNvPr>
          <p:cNvSpPr txBox="1"/>
          <p:nvPr/>
        </p:nvSpPr>
        <p:spPr>
          <a:xfrm>
            <a:off x="5079246" y="3216199"/>
            <a:ext cx="17257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mn-ea"/>
                <a:cs typeface="+mn-cs"/>
              </a:rPr>
              <a:t>Feature index</a:t>
            </a:r>
          </a:p>
        </p:txBody>
      </p:sp>
      <p:sp>
        <p:nvSpPr>
          <p:cNvPr id="19" name="TextBox 18">
            <a:extLst>
              <a:ext uri="{FF2B5EF4-FFF2-40B4-BE49-F238E27FC236}">
                <a16:creationId xmlns:a16="http://schemas.microsoft.com/office/drawing/2014/main" id="{B67E54DD-6F6B-C5D2-E3AA-A3696F7DDAAA}"/>
              </a:ext>
            </a:extLst>
          </p:cNvPr>
          <p:cNvSpPr txBox="1"/>
          <p:nvPr/>
        </p:nvSpPr>
        <p:spPr>
          <a:xfrm>
            <a:off x="4449208" y="2751021"/>
            <a:ext cx="628904"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0.05</a:t>
            </a:r>
          </a:p>
        </p:txBody>
      </p:sp>
      <p:sp>
        <p:nvSpPr>
          <p:cNvPr id="20" name="TextBox 19">
            <a:extLst>
              <a:ext uri="{FF2B5EF4-FFF2-40B4-BE49-F238E27FC236}">
                <a16:creationId xmlns:a16="http://schemas.microsoft.com/office/drawing/2014/main" id="{570CF25C-D6BF-6A8F-5ADB-291DD30E76AA}"/>
              </a:ext>
            </a:extLst>
          </p:cNvPr>
          <p:cNvSpPr txBox="1"/>
          <p:nvPr/>
        </p:nvSpPr>
        <p:spPr>
          <a:xfrm>
            <a:off x="5052450" y="2067434"/>
            <a:ext cx="533270"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0.4</a:t>
            </a:r>
          </a:p>
        </p:txBody>
      </p:sp>
      <p:sp>
        <p:nvSpPr>
          <p:cNvPr id="21" name="TextBox 20">
            <a:extLst>
              <a:ext uri="{FF2B5EF4-FFF2-40B4-BE49-F238E27FC236}">
                <a16:creationId xmlns:a16="http://schemas.microsoft.com/office/drawing/2014/main" id="{369B605D-F610-912E-20A9-EA4FA704B480}"/>
              </a:ext>
            </a:extLst>
          </p:cNvPr>
          <p:cNvSpPr txBox="1"/>
          <p:nvPr/>
        </p:nvSpPr>
        <p:spPr>
          <a:xfrm>
            <a:off x="5618664" y="2275449"/>
            <a:ext cx="533270"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0.3</a:t>
            </a:r>
          </a:p>
        </p:txBody>
      </p:sp>
      <p:sp>
        <p:nvSpPr>
          <p:cNvPr id="22" name="TextBox 21">
            <a:extLst>
              <a:ext uri="{FF2B5EF4-FFF2-40B4-BE49-F238E27FC236}">
                <a16:creationId xmlns:a16="http://schemas.microsoft.com/office/drawing/2014/main" id="{A95624B3-F75C-45B9-97E7-1ADD21EB6E56}"/>
              </a:ext>
            </a:extLst>
          </p:cNvPr>
          <p:cNvSpPr txBox="1"/>
          <p:nvPr/>
        </p:nvSpPr>
        <p:spPr>
          <a:xfrm>
            <a:off x="6127582" y="2758566"/>
            <a:ext cx="6359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0.05</a:t>
            </a:r>
          </a:p>
        </p:txBody>
      </p:sp>
      <p:sp>
        <p:nvSpPr>
          <p:cNvPr id="23" name="TextBox 22">
            <a:extLst>
              <a:ext uri="{FF2B5EF4-FFF2-40B4-BE49-F238E27FC236}">
                <a16:creationId xmlns:a16="http://schemas.microsoft.com/office/drawing/2014/main" id="{761A29E6-5483-7050-598C-D9FE0D0CB043}"/>
              </a:ext>
            </a:extLst>
          </p:cNvPr>
          <p:cNvSpPr txBox="1"/>
          <p:nvPr/>
        </p:nvSpPr>
        <p:spPr>
          <a:xfrm>
            <a:off x="6750050" y="2505424"/>
            <a:ext cx="4877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0.2</a:t>
            </a:r>
          </a:p>
        </p:txBody>
      </p:sp>
      <p:sp>
        <p:nvSpPr>
          <p:cNvPr id="24" name="TextBox 23">
            <a:extLst>
              <a:ext uri="{FF2B5EF4-FFF2-40B4-BE49-F238E27FC236}">
                <a16:creationId xmlns:a16="http://schemas.microsoft.com/office/drawing/2014/main" id="{768D123B-418E-8323-551B-AA3A5628FC4B}"/>
              </a:ext>
            </a:extLst>
          </p:cNvPr>
          <p:cNvSpPr txBox="1"/>
          <p:nvPr/>
        </p:nvSpPr>
        <p:spPr>
          <a:xfrm>
            <a:off x="4034716" y="1293256"/>
            <a:ext cx="3698042"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Original unsorted features</a:t>
            </a:r>
          </a:p>
        </p:txBody>
      </p:sp>
      <p:pic>
        <p:nvPicPr>
          <p:cNvPr id="27" name="Graphic 26" descr="Arrow: Clockwise curve with solid fill">
            <a:extLst>
              <a:ext uri="{FF2B5EF4-FFF2-40B4-BE49-F238E27FC236}">
                <a16:creationId xmlns:a16="http://schemas.microsoft.com/office/drawing/2014/main" id="{D615A34C-D8D4-141D-CB4B-E804747AE8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500000" flipH="1">
            <a:off x="3128285" y="2881626"/>
            <a:ext cx="759588" cy="1630504"/>
          </a:xfrm>
          <a:prstGeom prst="rect">
            <a:avLst/>
          </a:prstGeom>
        </p:spPr>
      </p:pic>
      <p:sp>
        <p:nvSpPr>
          <p:cNvPr id="42" name="TextBox 41">
            <a:extLst>
              <a:ext uri="{FF2B5EF4-FFF2-40B4-BE49-F238E27FC236}">
                <a16:creationId xmlns:a16="http://schemas.microsoft.com/office/drawing/2014/main" id="{24005BF1-A3DF-7E4C-2543-8C38E6C47128}"/>
              </a:ext>
            </a:extLst>
          </p:cNvPr>
          <p:cNvSpPr txBox="1"/>
          <p:nvPr/>
        </p:nvSpPr>
        <p:spPr>
          <a:xfrm>
            <a:off x="1263394" y="4287675"/>
            <a:ext cx="3698042"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Forcing to be strictly sorted</a:t>
            </a:r>
          </a:p>
        </p:txBody>
      </p:sp>
      <p:sp>
        <p:nvSpPr>
          <p:cNvPr id="49" name="Rectangle 48">
            <a:extLst>
              <a:ext uri="{FF2B5EF4-FFF2-40B4-BE49-F238E27FC236}">
                <a16:creationId xmlns:a16="http://schemas.microsoft.com/office/drawing/2014/main" id="{2ABCE89F-03B9-C291-FD8B-63DB5279D391}"/>
              </a:ext>
            </a:extLst>
          </p:cNvPr>
          <p:cNvSpPr/>
          <p:nvPr/>
        </p:nvSpPr>
        <p:spPr bwMode="auto">
          <a:xfrm rot="2700000">
            <a:off x="3150459" y="3581855"/>
            <a:ext cx="765330" cy="130958"/>
          </a:xfrm>
          <a:prstGeom prst="rect">
            <a:avLst/>
          </a:prstGeom>
          <a:solidFill>
            <a:srgbClr val="FF0000"/>
          </a:solidFill>
          <a:ln w="28575">
            <a:solidFill>
              <a:schemeClr val="bg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9B0EA2-C29C-9586-D257-702B7618B065}"/>
                  </a:ext>
                </a:extLst>
              </p:cNvPr>
              <p:cNvSpPr txBox="1"/>
              <p:nvPr/>
            </p:nvSpPr>
            <p:spPr>
              <a:xfrm>
                <a:off x="6151934" y="4272116"/>
                <a:ext cx="5474045"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Relaxed ordering (</a:t>
                </a: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min</m:t>
                        </m:r>
                      </m:e>
                      <m:sub>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local</m:t>
                        </m:r>
                      </m:sub>
                    </m:s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max</m:t>
                        </m:r>
                      </m:e>
                      <m:sub>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remote</m:t>
                        </m:r>
                      </m:sub>
                    </m:sSub>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mc:Choice>
        <mc:Fallback xmlns="">
          <p:sp>
            <p:nvSpPr>
              <p:cNvPr id="50" name="TextBox 49">
                <a:extLst>
                  <a:ext uri="{FF2B5EF4-FFF2-40B4-BE49-F238E27FC236}">
                    <a16:creationId xmlns:a16="http://schemas.microsoft.com/office/drawing/2014/main" id="{B49B0EA2-C29C-9586-D257-702B7618B065}"/>
                  </a:ext>
                </a:extLst>
              </p:cNvPr>
              <p:cNvSpPr txBox="1">
                <a:spLocks noRot="1" noChangeAspect="1" noMove="1" noResize="1" noEditPoints="1" noAdjustHandles="1" noChangeArrowheads="1" noChangeShapeType="1" noTextEdit="1"/>
              </p:cNvSpPr>
              <p:nvPr/>
            </p:nvSpPr>
            <p:spPr>
              <a:xfrm>
                <a:off x="6151934" y="4272116"/>
                <a:ext cx="5474045" cy="461665"/>
              </a:xfrm>
              <a:prstGeom prst="rect">
                <a:avLst/>
              </a:prstGeom>
              <a:blipFill>
                <a:blip r:embed="rId5"/>
                <a:stretch>
                  <a:fillRect/>
                </a:stretch>
              </a:blipFill>
            </p:spPr>
            <p:txBody>
              <a:bodyPr/>
              <a:lstStyle/>
              <a:p>
                <a:r>
                  <a:rPr lang="en-US">
                    <a:noFill/>
                  </a:rPr>
                  <a:t> </a:t>
                </a:r>
              </a:p>
            </p:txBody>
          </p:sp>
        </mc:Fallback>
      </mc:AlternateContent>
      <p:pic>
        <p:nvPicPr>
          <p:cNvPr id="51" name="Graphic 50" descr="Arrow: Clockwise curve with solid fill">
            <a:extLst>
              <a:ext uri="{FF2B5EF4-FFF2-40B4-BE49-F238E27FC236}">
                <a16:creationId xmlns:a16="http://schemas.microsoft.com/office/drawing/2014/main" id="{F2B0DD32-7758-9DC1-5BF0-2FDFE6D4C0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100000">
            <a:off x="7772493" y="2894490"/>
            <a:ext cx="743100" cy="1630504"/>
          </a:xfrm>
          <a:prstGeom prst="rect">
            <a:avLst/>
          </a:prstGeom>
        </p:spPr>
      </p:pic>
      <p:grpSp>
        <p:nvGrpSpPr>
          <p:cNvPr id="104" name="Group 103">
            <a:extLst>
              <a:ext uri="{FF2B5EF4-FFF2-40B4-BE49-F238E27FC236}">
                <a16:creationId xmlns:a16="http://schemas.microsoft.com/office/drawing/2014/main" id="{14DFE41F-4EB7-A606-7378-BB69C56F76EB}"/>
              </a:ext>
            </a:extLst>
          </p:cNvPr>
          <p:cNvGrpSpPr/>
          <p:nvPr/>
        </p:nvGrpSpPr>
        <p:grpSpPr>
          <a:xfrm>
            <a:off x="977368" y="4883157"/>
            <a:ext cx="4543151" cy="1861388"/>
            <a:chOff x="977368" y="4883157"/>
            <a:chExt cx="4543151" cy="1861388"/>
          </a:xfrm>
        </p:grpSpPr>
        <p:cxnSp>
          <p:nvCxnSpPr>
            <p:cNvPr id="33" name="Straight Arrow Connector 32">
              <a:extLst>
                <a:ext uri="{FF2B5EF4-FFF2-40B4-BE49-F238E27FC236}">
                  <a16:creationId xmlns:a16="http://schemas.microsoft.com/office/drawing/2014/main" id="{41F104E6-5FA4-EC18-E6AE-279520DBDC8C}"/>
                </a:ext>
              </a:extLst>
            </p:cNvPr>
            <p:cNvCxnSpPr/>
            <p:nvPr/>
          </p:nvCxnSpPr>
          <p:spPr>
            <a:xfrm flipV="1">
              <a:off x="1518364" y="4982472"/>
              <a:ext cx="0" cy="13178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C90C35E-75D8-BEC3-456C-ED9BDAC31E72}"/>
                </a:ext>
              </a:extLst>
            </p:cNvPr>
            <p:cNvCxnSpPr>
              <a:cxnSpLocks/>
            </p:cNvCxnSpPr>
            <p:nvPr/>
          </p:nvCxnSpPr>
          <p:spPr>
            <a:xfrm>
              <a:off x="1518364" y="6300284"/>
              <a:ext cx="3492119"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F4B0020-7A0E-57F9-A0BA-6C81E1DE8E41}"/>
                </a:ext>
              </a:extLst>
            </p:cNvPr>
            <p:cNvSpPr txBox="1"/>
            <p:nvPr/>
          </p:nvSpPr>
          <p:spPr>
            <a:xfrm rot="16200000">
              <a:off x="426920" y="5433605"/>
              <a:ext cx="150100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mn-ea"/>
                  <a:cs typeface="+mn-cs"/>
                </a:rPr>
                <a:t>Importance</a:t>
              </a:r>
            </a:p>
          </p:txBody>
        </p:sp>
        <p:sp>
          <p:nvSpPr>
            <p:cNvPr id="36" name="TextBox 35">
              <a:extLst>
                <a:ext uri="{FF2B5EF4-FFF2-40B4-BE49-F238E27FC236}">
                  <a16:creationId xmlns:a16="http://schemas.microsoft.com/office/drawing/2014/main" id="{2C350177-C43D-451E-A3B0-42B1C257956A}"/>
                </a:ext>
              </a:extLst>
            </p:cNvPr>
            <p:cNvSpPr txBox="1"/>
            <p:nvPr/>
          </p:nvSpPr>
          <p:spPr>
            <a:xfrm>
              <a:off x="2379545" y="6344435"/>
              <a:ext cx="17257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mn-ea"/>
                  <a:cs typeface="+mn-cs"/>
                </a:rPr>
                <a:t>Feature index</a:t>
              </a:r>
            </a:p>
          </p:txBody>
        </p:sp>
        <p:grpSp>
          <p:nvGrpSpPr>
            <p:cNvPr id="47" name="Group 46">
              <a:extLst>
                <a:ext uri="{FF2B5EF4-FFF2-40B4-BE49-F238E27FC236}">
                  <a16:creationId xmlns:a16="http://schemas.microsoft.com/office/drawing/2014/main" id="{AA49E82F-6163-BE4A-F3F2-A61231B6771D}"/>
                </a:ext>
              </a:extLst>
            </p:cNvPr>
            <p:cNvGrpSpPr/>
            <p:nvPr/>
          </p:nvGrpSpPr>
          <p:grpSpPr>
            <a:xfrm>
              <a:off x="3438817" y="5865574"/>
              <a:ext cx="628904" cy="429841"/>
              <a:chOff x="1653987" y="5785955"/>
              <a:chExt cx="628904" cy="429841"/>
            </a:xfrm>
          </p:grpSpPr>
          <p:sp>
            <p:nvSpPr>
              <p:cNvPr id="28" name="Rectangle 27">
                <a:extLst>
                  <a:ext uri="{FF2B5EF4-FFF2-40B4-BE49-F238E27FC236}">
                    <a16:creationId xmlns:a16="http://schemas.microsoft.com/office/drawing/2014/main" id="{15F3C07F-C2AF-005C-7A01-775BEDC51888}"/>
                  </a:ext>
                </a:extLst>
              </p:cNvPr>
              <p:cNvSpPr/>
              <p:nvPr/>
            </p:nvSpPr>
            <p:spPr bwMode="auto">
              <a:xfrm>
                <a:off x="1745607" y="6132138"/>
                <a:ext cx="392136" cy="83658"/>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3E579F7E-046D-A960-A476-B1665FA12BB2}"/>
                  </a:ext>
                </a:extLst>
              </p:cNvPr>
              <p:cNvSpPr txBox="1"/>
              <p:nvPr/>
            </p:nvSpPr>
            <p:spPr>
              <a:xfrm>
                <a:off x="1653987" y="5785955"/>
                <a:ext cx="628904"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0.05</a:t>
                </a:r>
              </a:p>
            </p:txBody>
          </p:sp>
        </p:grpSp>
        <p:grpSp>
          <p:nvGrpSpPr>
            <p:cNvPr id="43" name="Group 42">
              <a:extLst>
                <a:ext uri="{FF2B5EF4-FFF2-40B4-BE49-F238E27FC236}">
                  <a16:creationId xmlns:a16="http://schemas.microsoft.com/office/drawing/2014/main" id="{C2EC92E5-8D3B-1F0D-767A-69BF912C52A7}"/>
                </a:ext>
              </a:extLst>
            </p:cNvPr>
            <p:cNvGrpSpPr/>
            <p:nvPr/>
          </p:nvGrpSpPr>
          <p:grpSpPr>
            <a:xfrm>
              <a:off x="1807029" y="5191042"/>
              <a:ext cx="533270" cy="1100509"/>
              <a:chOff x="2276549" y="5111184"/>
              <a:chExt cx="533270" cy="1100509"/>
            </a:xfrm>
          </p:grpSpPr>
          <p:sp>
            <p:nvSpPr>
              <p:cNvPr id="29" name="Rectangle 28">
                <a:extLst>
                  <a:ext uri="{FF2B5EF4-FFF2-40B4-BE49-F238E27FC236}">
                    <a16:creationId xmlns:a16="http://schemas.microsoft.com/office/drawing/2014/main" id="{99C6AE47-11FD-34A2-740B-55132F7EE303}"/>
                  </a:ext>
                </a:extLst>
              </p:cNvPr>
              <p:cNvSpPr/>
              <p:nvPr/>
            </p:nvSpPr>
            <p:spPr bwMode="auto">
              <a:xfrm>
                <a:off x="2309493" y="5430273"/>
                <a:ext cx="392136" cy="781420"/>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TextBox 37">
                <a:extLst>
                  <a:ext uri="{FF2B5EF4-FFF2-40B4-BE49-F238E27FC236}">
                    <a16:creationId xmlns:a16="http://schemas.microsoft.com/office/drawing/2014/main" id="{0923E273-C80A-A393-9975-94481BD8A4B4}"/>
                  </a:ext>
                </a:extLst>
              </p:cNvPr>
              <p:cNvSpPr txBox="1"/>
              <p:nvPr/>
            </p:nvSpPr>
            <p:spPr>
              <a:xfrm>
                <a:off x="2276549" y="5111184"/>
                <a:ext cx="533270"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0.4</a:t>
                </a:r>
              </a:p>
            </p:txBody>
          </p:sp>
        </p:grpSp>
        <p:grpSp>
          <p:nvGrpSpPr>
            <p:cNvPr id="44" name="Group 43">
              <a:extLst>
                <a:ext uri="{FF2B5EF4-FFF2-40B4-BE49-F238E27FC236}">
                  <a16:creationId xmlns:a16="http://schemas.microsoft.com/office/drawing/2014/main" id="{D3F2978B-2DB6-2531-3580-9F29D3E97E09}"/>
                </a:ext>
              </a:extLst>
            </p:cNvPr>
            <p:cNvGrpSpPr/>
            <p:nvPr/>
          </p:nvGrpSpPr>
          <p:grpSpPr>
            <a:xfrm>
              <a:off x="2379545" y="5399058"/>
              <a:ext cx="533270" cy="892493"/>
              <a:chOff x="2842763" y="5319199"/>
              <a:chExt cx="533270" cy="892493"/>
            </a:xfrm>
          </p:grpSpPr>
          <p:sp>
            <p:nvSpPr>
              <p:cNvPr id="30" name="Rectangle 29">
                <a:extLst>
                  <a:ext uri="{FF2B5EF4-FFF2-40B4-BE49-F238E27FC236}">
                    <a16:creationId xmlns:a16="http://schemas.microsoft.com/office/drawing/2014/main" id="{879984B2-0A12-7EF8-0D73-3994A72A11C8}"/>
                  </a:ext>
                </a:extLst>
              </p:cNvPr>
              <p:cNvSpPr/>
              <p:nvPr/>
            </p:nvSpPr>
            <p:spPr bwMode="auto">
              <a:xfrm>
                <a:off x="2873379" y="5652526"/>
                <a:ext cx="392136" cy="559166"/>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A12BB73-795D-E413-6BE3-99A08E992932}"/>
                  </a:ext>
                </a:extLst>
              </p:cNvPr>
              <p:cNvSpPr txBox="1"/>
              <p:nvPr/>
            </p:nvSpPr>
            <p:spPr>
              <a:xfrm>
                <a:off x="2842763" y="5319199"/>
                <a:ext cx="533270"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0.3</a:t>
                </a:r>
              </a:p>
            </p:txBody>
          </p:sp>
        </p:grpSp>
        <p:grpSp>
          <p:nvGrpSpPr>
            <p:cNvPr id="45" name="Group 44">
              <a:extLst>
                <a:ext uri="{FF2B5EF4-FFF2-40B4-BE49-F238E27FC236}">
                  <a16:creationId xmlns:a16="http://schemas.microsoft.com/office/drawing/2014/main" id="{B2210966-BFF8-746A-7F4C-00E5F6D738A7}"/>
                </a:ext>
              </a:extLst>
            </p:cNvPr>
            <p:cNvGrpSpPr/>
            <p:nvPr/>
          </p:nvGrpSpPr>
          <p:grpSpPr>
            <a:xfrm>
              <a:off x="4014744" y="5875587"/>
              <a:ext cx="635969" cy="410934"/>
              <a:chOff x="3350618" y="5800755"/>
              <a:chExt cx="635969" cy="410934"/>
            </a:xfrm>
          </p:grpSpPr>
          <p:sp>
            <p:nvSpPr>
              <p:cNvPr id="31" name="Rectangle 30">
                <a:extLst>
                  <a:ext uri="{FF2B5EF4-FFF2-40B4-BE49-F238E27FC236}">
                    <a16:creationId xmlns:a16="http://schemas.microsoft.com/office/drawing/2014/main" id="{0472D150-384F-834B-05B7-48660D5C97D4}"/>
                  </a:ext>
                </a:extLst>
              </p:cNvPr>
              <p:cNvSpPr/>
              <p:nvPr/>
            </p:nvSpPr>
            <p:spPr bwMode="auto">
              <a:xfrm>
                <a:off x="3437265" y="6136924"/>
                <a:ext cx="392136" cy="74765"/>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00C81C6F-20C7-38D2-D0C6-BBD7151E58E6}"/>
                  </a:ext>
                </a:extLst>
              </p:cNvPr>
              <p:cNvSpPr txBox="1"/>
              <p:nvPr/>
            </p:nvSpPr>
            <p:spPr>
              <a:xfrm>
                <a:off x="3350618" y="5800755"/>
                <a:ext cx="6359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0.05</a:t>
                </a:r>
              </a:p>
            </p:txBody>
          </p:sp>
        </p:grpSp>
        <p:grpSp>
          <p:nvGrpSpPr>
            <p:cNvPr id="46" name="Group 45">
              <a:extLst>
                <a:ext uri="{FF2B5EF4-FFF2-40B4-BE49-F238E27FC236}">
                  <a16:creationId xmlns:a16="http://schemas.microsoft.com/office/drawing/2014/main" id="{08690051-0AC4-08E0-8AEB-D57B762AE876}"/>
                </a:ext>
              </a:extLst>
            </p:cNvPr>
            <p:cNvGrpSpPr/>
            <p:nvPr/>
          </p:nvGrpSpPr>
          <p:grpSpPr>
            <a:xfrm>
              <a:off x="2933580" y="5630887"/>
              <a:ext cx="487720" cy="662516"/>
              <a:chOff x="3974149" y="5549174"/>
              <a:chExt cx="487720" cy="662516"/>
            </a:xfrm>
          </p:grpSpPr>
          <p:sp>
            <p:nvSpPr>
              <p:cNvPr id="32" name="Rectangle 31">
                <a:extLst>
                  <a:ext uri="{FF2B5EF4-FFF2-40B4-BE49-F238E27FC236}">
                    <a16:creationId xmlns:a16="http://schemas.microsoft.com/office/drawing/2014/main" id="{42F785E7-B0F6-7F74-7E82-9F24A0FFF9F5}"/>
                  </a:ext>
                </a:extLst>
              </p:cNvPr>
              <p:cNvSpPr/>
              <p:nvPr/>
            </p:nvSpPr>
            <p:spPr bwMode="auto">
              <a:xfrm>
                <a:off x="4001151" y="5874779"/>
                <a:ext cx="392136" cy="336911"/>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1BE490EC-A20A-A504-B063-596EAAAB6E7E}"/>
                  </a:ext>
                </a:extLst>
              </p:cNvPr>
              <p:cNvSpPr txBox="1"/>
              <p:nvPr/>
            </p:nvSpPr>
            <p:spPr>
              <a:xfrm>
                <a:off x="3974149" y="5549174"/>
                <a:ext cx="4877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0.2</a:t>
                </a:r>
              </a:p>
            </p:txBody>
          </p:sp>
        </p:grpSp>
        <p:sp>
          <p:nvSpPr>
            <p:cNvPr id="52" name="Rectangle 51">
              <a:extLst>
                <a:ext uri="{FF2B5EF4-FFF2-40B4-BE49-F238E27FC236}">
                  <a16:creationId xmlns:a16="http://schemas.microsoft.com/office/drawing/2014/main" id="{62731A17-6621-6D33-41B1-F3C8956B8381}"/>
                </a:ext>
              </a:extLst>
            </p:cNvPr>
            <p:cNvSpPr/>
            <p:nvPr/>
          </p:nvSpPr>
          <p:spPr bwMode="auto">
            <a:xfrm>
              <a:off x="3675585" y="5020551"/>
              <a:ext cx="339160" cy="143781"/>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81A8A15D-7F6E-4FE2-2C90-174C2AEE85F8}"/>
                </a:ext>
              </a:extLst>
            </p:cNvPr>
            <p:cNvSpPr/>
            <p:nvPr/>
          </p:nvSpPr>
          <p:spPr bwMode="auto">
            <a:xfrm>
              <a:off x="3675585" y="5250516"/>
              <a:ext cx="339160" cy="143781"/>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TextBox 53">
              <a:extLst>
                <a:ext uri="{FF2B5EF4-FFF2-40B4-BE49-F238E27FC236}">
                  <a16:creationId xmlns:a16="http://schemas.microsoft.com/office/drawing/2014/main" id="{26796FBA-2C77-6F21-B272-301810893142}"/>
                </a:ext>
              </a:extLst>
            </p:cNvPr>
            <p:cNvSpPr txBox="1"/>
            <p:nvPr/>
          </p:nvSpPr>
          <p:spPr>
            <a:xfrm>
              <a:off x="4034510" y="5152221"/>
              <a:ext cx="148600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 remote NN</a:t>
              </a:r>
            </a:p>
          </p:txBody>
        </p:sp>
        <p:sp>
          <p:nvSpPr>
            <p:cNvPr id="55" name="TextBox 54">
              <a:extLst>
                <a:ext uri="{FF2B5EF4-FFF2-40B4-BE49-F238E27FC236}">
                  <a16:creationId xmlns:a16="http://schemas.microsoft.com/office/drawing/2014/main" id="{EBD40516-D09D-4E46-8D47-AAAAE8B7F56A}"/>
                </a:ext>
              </a:extLst>
            </p:cNvPr>
            <p:cNvSpPr txBox="1"/>
            <p:nvPr/>
          </p:nvSpPr>
          <p:spPr>
            <a:xfrm>
              <a:off x="4034510" y="4906713"/>
              <a:ext cx="12403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 local NN</a:t>
              </a:r>
            </a:p>
          </p:txBody>
        </p:sp>
      </p:grpSp>
      <p:pic>
        <p:nvPicPr>
          <p:cNvPr id="57" name="Graphic 56" descr="Checkmark with solid fill">
            <a:extLst>
              <a:ext uri="{FF2B5EF4-FFF2-40B4-BE49-F238E27FC236}">
                <a16:creationId xmlns:a16="http://schemas.microsoft.com/office/drawing/2014/main" id="{F75708A1-7657-DC87-7CD4-2EC808CA09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1758" y="3179456"/>
            <a:ext cx="979587" cy="979587"/>
          </a:xfrm>
          <a:prstGeom prst="rect">
            <a:avLst/>
          </a:prstGeom>
        </p:spPr>
      </p:pic>
      <p:sp>
        <p:nvSpPr>
          <p:cNvPr id="77" name="Rectangle 76">
            <a:extLst>
              <a:ext uri="{FF2B5EF4-FFF2-40B4-BE49-F238E27FC236}">
                <a16:creationId xmlns:a16="http://schemas.microsoft.com/office/drawing/2014/main" id="{0B4BEDB0-6967-C9F9-AA92-64ACAF1CDAA0}"/>
              </a:ext>
            </a:extLst>
          </p:cNvPr>
          <p:cNvSpPr/>
          <p:nvPr/>
        </p:nvSpPr>
        <p:spPr bwMode="auto">
          <a:xfrm>
            <a:off x="9284113" y="5043467"/>
            <a:ext cx="339160" cy="143781"/>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55D946D3-F0FB-EBE7-DA80-593F392E52B2}"/>
              </a:ext>
            </a:extLst>
          </p:cNvPr>
          <p:cNvSpPr/>
          <p:nvPr/>
        </p:nvSpPr>
        <p:spPr bwMode="auto">
          <a:xfrm>
            <a:off x="9284113" y="5273432"/>
            <a:ext cx="339160" cy="143781"/>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727C7464-A321-7EE2-7395-8EE1BC937694}"/>
              </a:ext>
            </a:extLst>
          </p:cNvPr>
          <p:cNvSpPr txBox="1"/>
          <p:nvPr/>
        </p:nvSpPr>
        <p:spPr>
          <a:xfrm>
            <a:off x="9643038" y="5175137"/>
            <a:ext cx="148600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 remote NN</a:t>
            </a:r>
          </a:p>
        </p:txBody>
      </p:sp>
      <p:sp>
        <p:nvSpPr>
          <p:cNvPr id="80" name="TextBox 79">
            <a:extLst>
              <a:ext uri="{FF2B5EF4-FFF2-40B4-BE49-F238E27FC236}">
                <a16:creationId xmlns:a16="http://schemas.microsoft.com/office/drawing/2014/main" id="{365692D5-D8E2-B1D1-4671-C66BA0737E1C}"/>
              </a:ext>
            </a:extLst>
          </p:cNvPr>
          <p:cNvSpPr txBox="1"/>
          <p:nvPr/>
        </p:nvSpPr>
        <p:spPr>
          <a:xfrm>
            <a:off x="9643038" y="4929629"/>
            <a:ext cx="12403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 local NN</a:t>
            </a:r>
          </a:p>
        </p:txBody>
      </p:sp>
      <p:sp>
        <p:nvSpPr>
          <p:cNvPr id="81" name="Speech Bubble: Rectangle with Corners Rounded 80">
            <a:extLst>
              <a:ext uri="{FF2B5EF4-FFF2-40B4-BE49-F238E27FC236}">
                <a16:creationId xmlns:a16="http://schemas.microsoft.com/office/drawing/2014/main" id="{AAFDD44D-4D61-29B0-A885-BB63DD0FD5F4}"/>
              </a:ext>
            </a:extLst>
          </p:cNvPr>
          <p:cNvSpPr/>
          <p:nvPr/>
        </p:nvSpPr>
        <p:spPr bwMode="auto">
          <a:xfrm>
            <a:off x="130003" y="2330834"/>
            <a:ext cx="3328229" cy="1728835"/>
          </a:xfrm>
          <a:custGeom>
            <a:avLst/>
            <a:gdLst>
              <a:gd name="connsiteX0" fmla="*/ 0 w 2798276"/>
              <a:gd name="connsiteY0" fmla="*/ 256145 h 1536839"/>
              <a:gd name="connsiteX1" fmla="*/ 256145 w 2798276"/>
              <a:gd name="connsiteY1" fmla="*/ 0 h 1536839"/>
              <a:gd name="connsiteX2" fmla="*/ 1632328 w 2798276"/>
              <a:gd name="connsiteY2" fmla="*/ 0 h 1536839"/>
              <a:gd name="connsiteX3" fmla="*/ 1632328 w 2798276"/>
              <a:gd name="connsiteY3" fmla="*/ 0 h 1536839"/>
              <a:gd name="connsiteX4" fmla="*/ 2331897 w 2798276"/>
              <a:gd name="connsiteY4" fmla="*/ 0 h 1536839"/>
              <a:gd name="connsiteX5" fmla="*/ 2542131 w 2798276"/>
              <a:gd name="connsiteY5" fmla="*/ 0 h 1536839"/>
              <a:gd name="connsiteX6" fmla="*/ 2798276 w 2798276"/>
              <a:gd name="connsiteY6" fmla="*/ 256145 h 1536839"/>
              <a:gd name="connsiteX7" fmla="*/ 2798276 w 2798276"/>
              <a:gd name="connsiteY7" fmla="*/ 896489 h 1536839"/>
              <a:gd name="connsiteX8" fmla="*/ 2798276 w 2798276"/>
              <a:gd name="connsiteY8" fmla="*/ 896489 h 1536839"/>
              <a:gd name="connsiteX9" fmla="*/ 2798276 w 2798276"/>
              <a:gd name="connsiteY9" fmla="*/ 1280699 h 1536839"/>
              <a:gd name="connsiteX10" fmla="*/ 2798276 w 2798276"/>
              <a:gd name="connsiteY10" fmla="*/ 1280694 h 1536839"/>
              <a:gd name="connsiteX11" fmla="*/ 2542131 w 2798276"/>
              <a:gd name="connsiteY11" fmla="*/ 1536839 h 1536839"/>
              <a:gd name="connsiteX12" fmla="*/ 2331897 w 2798276"/>
              <a:gd name="connsiteY12" fmla="*/ 1536839 h 1536839"/>
              <a:gd name="connsiteX13" fmla="*/ 2211589 w 2798276"/>
              <a:gd name="connsiteY13" fmla="*/ 2156124 h 1536839"/>
              <a:gd name="connsiteX14" fmla="*/ 1632328 w 2798276"/>
              <a:gd name="connsiteY14" fmla="*/ 1536839 h 1536839"/>
              <a:gd name="connsiteX15" fmla="*/ 256145 w 2798276"/>
              <a:gd name="connsiteY15" fmla="*/ 1536839 h 1536839"/>
              <a:gd name="connsiteX16" fmla="*/ 0 w 2798276"/>
              <a:gd name="connsiteY16" fmla="*/ 1280694 h 1536839"/>
              <a:gd name="connsiteX17" fmla="*/ 0 w 2798276"/>
              <a:gd name="connsiteY17" fmla="*/ 1280699 h 1536839"/>
              <a:gd name="connsiteX18" fmla="*/ 0 w 2798276"/>
              <a:gd name="connsiteY18" fmla="*/ 896489 h 1536839"/>
              <a:gd name="connsiteX19" fmla="*/ 0 w 2798276"/>
              <a:gd name="connsiteY19" fmla="*/ 896489 h 1536839"/>
              <a:gd name="connsiteX20" fmla="*/ 0 w 2798276"/>
              <a:gd name="connsiteY20" fmla="*/ 256145 h 1536839"/>
              <a:gd name="connsiteX0" fmla="*/ 0 w 2798276"/>
              <a:gd name="connsiteY0" fmla="*/ 256145 h 2156124"/>
              <a:gd name="connsiteX1" fmla="*/ 256145 w 2798276"/>
              <a:gd name="connsiteY1" fmla="*/ 0 h 2156124"/>
              <a:gd name="connsiteX2" fmla="*/ 1632328 w 2798276"/>
              <a:gd name="connsiteY2" fmla="*/ 0 h 2156124"/>
              <a:gd name="connsiteX3" fmla="*/ 1632328 w 2798276"/>
              <a:gd name="connsiteY3" fmla="*/ 0 h 2156124"/>
              <a:gd name="connsiteX4" fmla="*/ 2331897 w 2798276"/>
              <a:gd name="connsiteY4" fmla="*/ 0 h 2156124"/>
              <a:gd name="connsiteX5" fmla="*/ 2542131 w 2798276"/>
              <a:gd name="connsiteY5" fmla="*/ 0 h 2156124"/>
              <a:gd name="connsiteX6" fmla="*/ 2798276 w 2798276"/>
              <a:gd name="connsiteY6" fmla="*/ 256145 h 2156124"/>
              <a:gd name="connsiteX7" fmla="*/ 2798276 w 2798276"/>
              <a:gd name="connsiteY7" fmla="*/ 896489 h 2156124"/>
              <a:gd name="connsiteX8" fmla="*/ 2798276 w 2798276"/>
              <a:gd name="connsiteY8" fmla="*/ 896489 h 2156124"/>
              <a:gd name="connsiteX9" fmla="*/ 2798276 w 2798276"/>
              <a:gd name="connsiteY9" fmla="*/ 1280699 h 2156124"/>
              <a:gd name="connsiteX10" fmla="*/ 2798276 w 2798276"/>
              <a:gd name="connsiteY10" fmla="*/ 1280694 h 2156124"/>
              <a:gd name="connsiteX11" fmla="*/ 2542131 w 2798276"/>
              <a:gd name="connsiteY11" fmla="*/ 1536839 h 2156124"/>
              <a:gd name="connsiteX12" fmla="*/ 1969947 w 2798276"/>
              <a:gd name="connsiteY12" fmla="*/ 1536839 h 2156124"/>
              <a:gd name="connsiteX13" fmla="*/ 2211589 w 2798276"/>
              <a:gd name="connsiteY13" fmla="*/ 2156124 h 2156124"/>
              <a:gd name="connsiteX14" fmla="*/ 1632328 w 2798276"/>
              <a:gd name="connsiteY14" fmla="*/ 1536839 h 2156124"/>
              <a:gd name="connsiteX15" fmla="*/ 256145 w 2798276"/>
              <a:gd name="connsiteY15" fmla="*/ 1536839 h 2156124"/>
              <a:gd name="connsiteX16" fmla="*/ 0 w 2798276"/>
              <a:gd name="connsiteY16" fmla="*/ 1280694 h 2156124"/>
              <a:gd name="connsiteX17" fmla="*/ 0 w 2798276"/>
              <a:gd name="connsiteY17" fmla="*/ 1280699 h 2156124"/>
              <a:gd name="connsiteX18" fmla="*/ 0 w 2798276"/>
              <a:gd name="connsiteY18" fmla="*/ 896489 h 2156124"/>
              <a:gd name="connsiteX19" fmla="*/ 0 w 2798276"/>
              <a:gd name="connsiteY19" fmla="*/ 896489 h 2156124"/>
              <a:gd name="connsiteX20" fmla="*/ 0 w 2798276"/>
              <a:gd name="connsiteY20" fmla="*/ 256145 h 215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8276" h="2156124">
                <a:moveTo>
                  <a:pt x="0" y="256145"/>
                </a:moveTo>
                <a:cubicBezTo>
                  <a:pt x="0" y="114680"/>
                  <a:pt x="114680" y="0"/>
                  <a:pt x="256145" y="0"/>
                </a:cubicBezTo>
                <a:lnTo>
                  <a:pt x="1632328" y="0"/>
                </a:lnTo>
                <a:lnTo>
                  <a:pt x="1632328" y="0"/>
                </a:lnTo>
                <a:lnTo>
                  <a:pt x="2331897" y="0"/>
                </a:lnTo>
                <a:lnTo>
                  <a:pt x="2542131" y="0"/>
                </a:lnTo>
                <a:cubicBezTo>
                  <a:pt x="2683596" y="0"/>
                  <a:pt x="2798276" y="114680"/>
                  <a:pt x="2798276" y="256145"/>
                </a:cubicBezTo>
                <a:lnTo>
                  <a:pt x="2798276" y="896489"/>
                </a:lnTo>
                <a:lnTo>
                  <a:pt x="2798276" y="896489"/>
                </a:lnTo>
                <a:lnTo>
                  <a:pt x="2798276" y="1280699"/>
                </a:lnTo>
                <a:lnTo>
                  <a:pt x="2798276" y="1280694"/>
                </a:lnTo>
                <a:cubicBezTo>
                  <a:pt x="2798276" y="1422159"/>
                  <a:pt x="2683596" y="1536839"/>
                  <a:pt x="2542131" y="1536839"/>
                </a:cubicBezTo>
                <a:lnTo>
                  <a:pt x="1969947" y="1536839"/>
                </a:lnTo>
                <a:lnTo>
                  <a:pt x="2211589" y="2156124"/>
                </a:lnTo>
                <a:lnTo>
                  <a:pt x="1632328" y="1536839"/>
                </a:lnTo>
                <a:lnTo>
                  <a:pt x="256145" y="1536839"/>
                </a:lnTo>
                <a:cubicBezTo>
                  <a:pt x="114680" y="1536839"/>
                  <a:pt x="0" y="1422159"/>
                  <a:pt x="0" y="1280694"/>
                </a:cubicBezTo>
                <a:lnTo>
                  <a:pt x="0" y="1280699"/>
                </a:lnTo>
                <a:lnTo>
                  <a:pt x="0" y="896489"/>
                </a:lnTo>
                <a:lnTo>
                  <a:pt x="0" y="896489"/>
                </a:lnTo>
                <a:lnTo>
                  <a:pt x="0" y="256145"/>
                </a:lnTo>
                <a:close/>
              </a:path>
            </a:pathLst>
          </a:cu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2" name="TextBox 81">
            <a:extLst>
              <a:ext uri="{FF2B5EF4-FFF2-40B4-BE49-F238E27FC236}">
                <a16:creationId xmlns:a16="http://schemas.microsoft.com/office/drawing/2014/main" id="{7A15D47E-C74A-AAC6-D2BF-253E49F21931}"/>
              </a:ext>
            </a:extLst>
          </p:cNvPr>
          <p:cNvSpPr txBox="1"/>
          <p:nvPr/>
        </p:nvSpPr>
        <p:spPr>
          <a:xfrm>
            <a:off x="195727" y="2582815"/>
            <a:ext cx="321998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a:rPr>
              <a:t>High</a:t>
            </a:r>
            <a:r>
              <a:rPr lang="en-US" sz="2000" dirty="0">
                <a:solidFill>
                  <a:prstClr val="black"/>
                </a:solidFill>
                <a:latin typeface="Calibri"/>
              </a:rPr>
              <a:t> learning complexity, require big Feature Extractor</a:t>
            </a:r>
          </a:p>
        </p:txBody>
      </p:sp>
      <p:cxnSp>
        <p:nvCxnSpPr>
          <p:cNvPr id="88" name="Straight Arrow Connector 87">
            <a:extLst>
              <a:ext uri="{FF2B5EF4-FFF2-40B4-BE49-F238E27FC236}">
                <a16:creationId xmlns:a16="http://schemas.microsoft.com/office/drawing/2014/main" id="{E10CE364-3094-EF4B-AE1C-AF07CD5017E7}"/>
              </a:ext>
            </a:extLst>
          </p:cNvPr>
          <p:cNvCxnSpPr/>
          <p:nvPr/>
        </p:nvCxnSpPr>
        <p:spPr>
          <a:xfrm flipV="1">
            <a:off x="7076075" y="4982472"/>
            <a:ext cx="0" cy="13178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FE0AE94-E4EB-84DA-E12D-EE47D0C8BC48}"/>
              </a:ext>
            </a:extLst>
          </p:cNvPr>
          <p:cNvCxnSpPr>
            <a:cxnSpLocks/>
          </p:cNvCxnSpPr>
          <p:nvPr/>
        </p:nvCxnSpPr>
        <p:spPr>
          <a:xfrm>
            <a:off x="7076075" y="6300284"/>
            <a:ext cx="3492119"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3CB85B2-31E4-A97D-5C92-1CA094B1EB10}"/>
              </a:ext>
            </a:extLst>
          </p:cNvPr>
          <p:cNvSpPr txBox="1"/>
          <p:nvPr/>
        </p:nvSpPr>
        <p:spPr>
          <a:xfrm rot="16200000">
            <a:off x="5984631" y="5433605"/>
            <a:ext cx="150100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mn-ea"/>
                <a:cs typeface="+mn-cs"/>
              </a:rPr>
              <a:t>Importance</a:t>
            </a:r>
          </a:p>
        </p:txBody>
      </p:sp>
      <p:sp>
        <p:nvSpPr>
          <p:cNvPr id="91" name="TextBox 90">
            <a:extLst>
              <a:ext uri="{FF2B5EF4-FFF2-40B4-BE49-F238E27FC236}">
                <a16:creationId xmlns:a16="http://schemas.microsoft.com/office/drawing/2014/main" id="{E9105119-8B69-D7C5-763F-7B63608FA0CC}"/>
              </a:ext>
            </a:extLst>
          </p:cNvPr>
          <p:cNvSpPr txBox="1"/>
          <p:nvPr/>
        </p:nvSpPr>
        <p:spPr>
          <a:xfrm>
            <a:off x="7937256" y="6344435"/>
            <a:ext cx="17257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mn-ea"/>
                <a:cs typeface="+mn-cs"/>
              </a:rPr>
              <a:t>Feature index</a:t>
            </a:r>
          </a:p>
        </p:txBody>
      </p:sp>
      <p:grpSp>
        <p:nvGrpSpPr>
          <p:cNvPr id="101" name="Group 100">
            <a:extLst>
              <a:ext uri="{FF2B5EF4-FFF2-40B4-BE49-F238E27FC236}">
                <a16:creationId xmlns:a16="http://schemas.microsoft.com/office/drawing/2014/main" id="{554110F5-D48B-B8C4-9A47-1170F208A157}"/>
              </a:ext>
            </a:extLst>
          </p:cNvPr>
          <p:cNvGrpSpPr/>
          <p:nvPr/>
        </p:nvGrpSpPr>
        <p:grpSpPr>
          <a:xfrm>
            <a:off x="8421124" y="5869901"/>
            <a:ext cx="628904" cy="421024"/>
            <a:chOff x="7307218" y="5879257"/>
            <a:chExt cx="628904" cy="421024"/>
          </a:xfrm>
        </p:grpSpPr>
        <p:sp>
          <p:nvSpPr>
            <p:cNvPr id="83" name="Rectangle 82">
              <a:extLst>
                <a:ext uri="{FF2B5EF4-FFF2-40B4-BE49-F238E27FC236}">
                  <a16:creationId xmlns:a16="http://schemas.microsoft.com/office/drawing/2014/main" id="{DDC3AD67-B066-52FF-F39A-23C72A7C38A4}"/>
                </a:ext>
              </a:extLst>
            </p:cNvPr>
            <p:cNvSpPr/>
            <p:nvPr/>
          </p:nvSpPr>
          <p:spPr bwMode="auto">
            <a:xfrm>
              <a:off x="7379518" y="6200968"/>
              <a:ext cx="392136" cy="99313"/>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BB12A3A6-1702-DE4C-5446-24AA2507DF1D}"/>
                </a:ext>
              </a:extLst>
            </p:cNvPr>
            <p:cNvSpPr txBox="1"/>
            <p:nvPr/>
          </p:nvSpPr>
          <p:spPr>
            <a:xfrm>
              <a:off x="7307218" y="5879257"/>
              <a:ext cx="628904"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0.05</a:t>
              </a:r>
            </a:p>
          </p:txBody>
        </p:sp>
      </p:grpSp>
      <p:grpSp>
        <p:nvGrpSpPr>
          <p:cNvPr id="98" name="Group 97">
            <a:extLst>
              <a:ext uri="{FF2B5EF4-FFF2-40B4-BE49-F238E27FC236}">
                <a16:creationId xmlns:a16="http://schemas.microsoft.com/office/drawing/2014/main" id="{95ACD8E9-1CA5-1AB9-4F66-E9668E4AB1AB}"/>
              </a:ext>
            </a:extLst>
          </p:cNvPr>
          <p:cNvGrpSpPr/>
          <p:nvPr/>
        </p:nvGrpSpPr>
        <p:grpSpPr>
          <a:xfrm>
            <a:off x="7916896" y="5183432"/>
            <a:ext cx="533270" cy="1100509"/>
            <a:chOff x="7910460" y="5195670"/>
            <a:chExt cx="533270" cy="1100509"/>
          </a:xfrm>
        </p:grpSpPr>
        <p:sp>
          <p:nvSpPr>
            <p:cNvPr id="84" name="Rectangle 83">
              <a:extLst>
                <a:ext uri="{FF2B5EF4-FFF2-40B4-BE49-F238E27FC236}">
                  <a16:creationId xmlns:a16="http://schemas.microsoft.com/office/drawing/2014/main" id="{0BE09AFD-3E0E-59E1-3E49-4AF06A60AFBE}"/>
                </a:ext>
              </a:extLst>
            </p:cNvPr>
            <p:cNvSpPr/>
            <p:nvPr/>
          </p:nvSpPr>
          <p:spPr bwMode="auto">
            <a:xfrm>
              <a:off x="7943404" y="5514759"/>
              <a:ext cx="392136" cy="781420"/>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AB8069AD-796B-A751-37A3-D19DC93E8F21}"/>
                </a:ext>
              </a:extLst>
            </p:cNvPr>
            <p:cNvSpPr txBox="1"/>
            <p:nvPr/>
          </p:nvSpPr>
          <p:spPr>
            <a:xfrm>
              <a:off x="7910460" y="5195670"/>
              <a:ext cx="533270"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0.4</a:t>
              </a:r>
            </a:p>
          </p:txBody>
        </p:sp>
      </p:grpSp>
      <p:grpSp>
        <p:nvGrpSpPr>
          <p:cNvPr id="97" name="Group 96">
            <a:extLst>
              <a:ext uri="{FF2B5EF4-FFF2-40B4-BE49-F238E27FC236}">
                <a16:creationId xmlns:a16="http://schemas.microsoft.com/office/drawing/2014/main" id="{5B5F4AF6-D6ED-85A3-0AFD-69BEC30A7672}"/>
              </a:ext>
            </a:extLst>
          </p:cNvPr>
          <p:cNvGrpSpPr/>
          <p:nvPr/>
        </p:nvGrpSpPr>
        <p:grpSpPr>
          <a:xfrm>
            <a:off x="7352428" y="5396251"/>
            <a:ext cx="533270" cy="892493"/>
            <a:chOff x="8476674" y="5403685"/>
            <a:chExt cx="533270" cy="892493"/>
          </a:xfrm>
        </p:grpSpPr>
        <p:sp>
          <p:nvSpPr>
            <p:cNvPr id="85" name="Rectangle 84">
              <a:extLst>
                <a:ext uri="{FF2B5EF4-FFF2-40B4-BE49-F238E27FC236}">
                  <a16:creationId xmlns:a16="http://schemas.microsoft.com/office/drawing/2014/main" id="{B49F5C05-AB95-4622-315A-5BAF798180E5}"/>
                </a:ext>
              </a:extLst>
            </p:cNvPr>
            <p:cNvSpPr/>
            <p:nvPr/>
          </p:nvSpPr>
          <p:spPr bwMode="auto">
            <a:xfrm>
              <a:off x="8507290" y="5737012"/>
              <a:ext cx="392136" cy="559166"/>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TextBox 93">
              <a:extLst>
                <a:ext uri="{FF2B5EF4-FFF2-40B4-BE49-F238E27FC236}">
                  <a16:creationId xmlns:a16="http://schemas.microsoft.com/office/drawing/2014/main" id="{760C9BBF-0EFF-AC8A-B681-0903A1A3D409}"/>
                </a:ext>
              </a:extLst>
            </p:cNvPr>
            <p:cNvSpPr txBox="1"/>
            <p:nvPr/>
          </p:nvSpPr>
          <p:spPr>
            <a:xfrm>
              <a:off x="8476674" y="5403685"/>
              <a:ext cx="533270"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0.3</a:t>
              </a:r>
            </a:p>
          </p:txBody>
        </p:sp>
      </p:grpSp>
      <p:grpSp>
        <p:nvGrpSpPr>
          <p:cNvPr id="100" name="Group 99">
            <a:extLst>
              <a:ext uri="{FF2B5EF4-FFF2-40B4-BE49-F238E27FC236}">
                <a16:creationId xmlns:a16="http://schemas.microsoft.com/office/drawing/2014/main" id="{D3CCE159-2111-6AF6-D1EB-A1422AB30994}"/>
              </a:ext>
            </a:extLst>
          </p:cNvPr>
          <p:cNvGrpSpPr/>
          <p:nvPr/>
        </p:nvGrpSpPr>
        <p:grpSpPr>
          <a:xfrm>
            <a:off x="8985592" y="5878512"/>
            <a:ext cx="635969" cy="409374"/>
            <a:chOff x="8985592" y="5886802"/>
            <a:chExt cx="635969" cy="409374"/>
          </a:xfrm>
        </p:grpSpPr>
        <p:sp>
          <p:nvSpPr>
            <p:cNvPr id="86" name="Rectangle 85">
              <a:extLst>
                <a:ext uri="{FF2B5EF4-FFF2-40B4-BE49-F238E27FC236}">
                  <a16:creationId xmlns:a16="http://schemas.microsoft.com/office/drawing/2014/main" id="{3D6598BE-E06A-2CE1-EF41-C712E55EE8FF}"/>
                </a:ext>
              </a:extLst>
            </p:cNvPr>
            <p:cNvSpPr/>
            <p:nvPr/>
          </p:nvSpPr>
          <p:spPr bwMode="auto">
            <a:xfrm>
              <a:off x="9071176" y="6200968"/>
              <a:ext cx="392136" cy="95208"/>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CCFB5D94-D71D-008C-951A-5DC6161B41B3}"/>
                </a:ext>
              </a:extLst>
            </p:cNvPr>
            <p:cNvSpPr txBox="1"/>
            <p:nvPr/>
          </p:nvSpPr>
          <p:spPr>
            <a:xfrm>
              <a:off x="8985592" y="5886802"/>
              <a:ext cx="6359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0.05</a:t>
              </a:r>
            </a:p>
          </p:txBody>
        </p:sp>
      </p:grpSp>
      <p:grpSp>
        <p:nvGrpSpPr>
          <p:cNvPr id="99" name="Group 98">
            <a:extLst>
              <a:ext uri="{FF2B5EF4-FFF2-40B4-BE49-F238E27FC236}">
                <a16:creationId xmlns:a16="http://schemas.microsoft.com/office/drawing/2014/main" id="{C888F5EE-0C28-9336-74A6-592A9ACF6820}"/>
              </a:ext>
            </a:extLst>
          </p:cNvPr>
          <p:cNvGrpSpPr/>
          <p:nvPr/>
        </p:nvGrpSpPr>
        <p:grpSpPr>
          <a:xfrm>
            <a:off x="9629830" y="5621425"/>
            <a:ext cx="487720" cy="662516"/>
            <a:chOff x="9608060" y="5633660"/>
            <a:chExt cx="487720" cy="662516"/>
          </a:xfrm>
        </p:grpSpPr>
        <p:sp>
          <p:nvSpPr>
            <p:cNvPr id="87" name="Rectangle 86">
              <a:extLst>
                <a:ext uri="{FF2B5EF4-FFF2-40B4-BE49-F238E27FC236}">
                  <a16:creationId xmlns:a16="http://schemas.microsoft.com/office/drawing/2014/main" id="{3BAA8D9B-BC9C-5301-61A0-3809E1C929B9}"/>
                </a:ext>
              </a:extLst>
            </p:cNvPr>
            <p:cNvSpPr/>
            <p:nvPr/>
          </p:nvSpPr>
          <p:spPr bwMode="auto">
            <a:xfrm>
              <a:off x="9635062" y="5959265"/>
              <a:ext cx="392136" cy="336911"/>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6" name="TextBox 95">
              <a:extLst>
                <a:ext uri="{FF2B5EF4-FFF2-40B4-BE49-F238E27FC236}">
                  <a16:creationId xmlns:a16="http://schemas.microsoft.com/office/drawing/2014/main" id="{348B765D-EF2F-9782-9357-97F56A921111}"/>
                </a:ext>
              </a:extLst>
            </p:cNvPr>
            <p:cNvSpPr txBox="1"/>
            <p:nvPr/>
          </p:nvSpPr>
          <p:spPr>
            <a:xfrm>
              <a:off x="9608060" y="5633660"/>
              <a:ext cx="4877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0.2</a:t>
              </a:r>
            </a:p>
          </p:txBody>
        </p:sp>
      </p:grpSp>
      <p:sp>
        <p:nvSpPr>
          <p:cNvPr id="102" name="Speech Bubble: Rectangle with Corners Rounded 80">
            <a:extLst>
              <a:ext uri="{FF2B5EF4-FFF2-40B4-BE49-F238E27FC236}">
                <a16:creationId xmlns:a16="http://schemas.microsoft.com/office/drawing/2014/main" id="{9FDAE3A8-C4BE-51CF-1D70-BB91CF6E37EB}"/>
              </a:ext>
            </a:extLst>
          </p:cNvPr>
          <p:cNvSpPr/>
          <p:nvPr/>
        </p:nvSpPr>
        <p:spPr bwMode="auto">
          <a:xfrm flipH="1">
            <a:off x="8841628" y="2544570"/>
            <a:ext cx="2787137" cy="1606976"/>
          </a:xfrm>
          <a:custGeom>
            <a:avLst/>
            <a:gdLst>
              <a:gd name="connsiteX0" fmla="*/ 0 w 2798276"/>
              <a:gd name="connsiteY0" fmla="*/ 256145 h 1536839"/>
              <a:gd name="connsiteX1" fmla="*/ 256145 w 2798276"/>
              <a:gd name="connsiteY1" fmla="*/ 0 h 1536839"/>
              <a:gd name="connsiteX2" fmla="*/ 1632328 w 2798276"/>
              <a:gd name="connsiteY2" fmla="*/ 0 h 1536839"/>
              <a:gd name="connsiteX3" fmla="*/ 1632328 w 2798276"/>
              <a:gd name="connsiteY3" fmla="*/ 0 h 1536839"/>
              <a:gd name="connsiteX4" fmla="*/ 2331897 w 2798276"/>
              <a:gd name="connsiteY4" fmla="*/ 0 h 1536839"/>
              <a:gd name="connsiteX5" fmla="*/ 2542131 w 2798276"/>
              <a:gd name="connsiteY5" fmla="*/ 0 h 1536839"/>
              <a:gd name="connsiteX6" fmla="*/ 2798276 w 2798276"/>
              <a:gd name="connsiteY6" fmla="*/ 256145 h 1536839"/>
              <a:gd name="connsiteX7" fmla="*/ 2798276 w 2798276"/>
              <a:gd name="connsiteY7" fmla="*/ 896489 h 1536839"/>
              <a:gd name="connsiteX8" fmla="*/ 2798276 w 2798276"/>
              <a:gd name="connsiteY8" fmla="*/ 896489 h 1536839"/>
              <a:gd name="connsiteX9" fmla="*/ 2798276 w 2798276"/>
              <a:gd name="connsiteY9" fmla="*/ 1280699 h 1536839"/>
              <a:gd name="connsiteX10" fmla="*/ 2798276 w 2798276"/>
              <a:gd name="connsiteY10" fmla="*/ 1280694 h 1536839"/>
              <a:gd name="connsiteX11" fmla="*/ 2542131 w 2798276"/>
              <a:gd name="connsiteY11" fmla="*/ 1536839 h 1536839"/>
              <a:gd name="connsiteX12" fmla="*/ 2331897 w 2798276"/>
              <a:gd name="connsiteY12" fmla="*/ 1536839 h 1536839"/>
              <a:gd name="connsiteX13" fmla="*/ 2211589 w 2798276"/>
              <a:gd name="connsiteY13" fmla="*/ 2156124 h 1536839"/>
              <a:gd name="connsiteX14" fmla="*/ 1632328 w 2798276"/>
              <a:gd name="connsiteY14" fmla="*/ 1536839 h 1536839"/>
              <a:gd name="connsiteX15" fmla="*/ 256145 w 2798276"/>
              <a:gd name="connsiteY15" fmla="*/ 1536839 h 1536839"/>
              <a:gd name="connsiteX16" fmla="*/ 0 w 2798276"/>
              <a:gd name="connsiteY16" fmla="*/ 1280694 h 1536839"/>
              <a:gd name="connsiteX17" fmla="*/ 0 w 2798276"/>
              <a:gd name="connsiteY17" fmla="*/ 1280699 h 1536839"/>
              <a:gd name="connsiteX18" fmla="*/ 0 w 2798276"/>
              <a:gd name="connsiteY18" fmla="*/ 896489 h 1536839"/>
              <a:gd name="connsiteX19" fmla="*/ 0 w 2798276"/>
              <a:gd name="connsiteY19" fmla="*/ 896489 h 1536839"/>
              <a:gd name="connsiteX20" fmla="*/ 0 w 2798276"/>
              <a:gd name="connsiteY20" fmla="*/ 256145 h 1536839"/>
              <a:gd name="connsiteX0" fmla="*/ 0 w 2798276"/>
              <a:gd name="connsiteY0" fmla="*/ 256145 h 2156124"/>
              <a:gd name="connsiteX1" fmla="*/ 256145 w 2798276"/>
              <a:gd name="connsiteY1" fmla="*/ 0 h 2156124"/>
              <a:gd name="connsiteX2" fmla="*/ 1632328 w 2798276"/>
              <a:gd name="connsiteY2" fmla="*/ 0 h 2156124"/>
              <a:gd name="connsiteX3" fmla="*/ 1632328 w 2798276"/>
              <a:gd name="connsiteY3" fmla="*/ 0 h 2156124"/>
              <a:gd name="connsiteX4" fmla="*/ 2331897 w 2798276"/>
              <a:gd name="connsiteY4" fmla="*/ 0 h 2156124"/>
              <a:gd name="connsiteX5" fmla="*/ 2542131 w 2798276"/>
              <a:gd name="connsiteY5" fmla="*/ 0 h 2156124"/>
              <a:gd name="connsiteX6" fmla="*/ 2798276 w 2798276"/>
              <a:gd name="connsiteY6" fmla="*/ 256145 h 2156124"/>
              <a:gd name="connsiteX7" fmla="*/ 2798276 w 2798276"/>
              <a:gd name="connsiteY7" fmla="*/ 896489 h 2156124"/>
              <a:gd name="connsiteX8" fmla="*/ 2798276 w 2798276"/>
              <a:gd name="connsiteY8" fmla="*/ 896489 h 2156124"/>
              <a:gd name="connsiteX9" fmla="*/ 2798276 w 2798276"/>
              <a:gd name="connsiteY9" fmla="*/ 1280699 h 2156124"/>
              <a:gd name="connsiteX10" fmla="*/ 2798276 w 2798276"/>
              <a:gd name="connsiteY10" fmla="*/ 1280694 h 2156124"/>
              <a:gd name="connsiteX11" fmla="*/ 2542131 w 2798276"/>
              <a:gd name="connsiteY11" fmla="*/ 1536839 h 2156124"/>
              <a:gd name="connsiteX12" fmla="*/ 1969947 w 2798276"/>
              <a:gd name="connsiteY12" fmla="*/ 1536839 h 2156124"/>
              <a:gd name="connsiteX13" fmla="*/ 2211589 w 2798276"/>
              <a:gd name="connsiteY13" fmla="*/ 2156124 h 2156124"/>
              <a:gd name="connsiteX14" fmla="*/ 1632328 w 2798276"/>
              <a:gd name="connsiteY14" fmla="*/ 1536839 h 2156124"/>
              <a:gd name="connsiteX15" fmla="*/ 256145 w 2798276"/>
              <a:gd name="connsiteY15" fmla="*/ 1536839 h 2156124"/>
              <a:gd name="connsiteX16" fmla="*/ 0 w 2798276"/>
              <a:gd name="connsiteY16" fmla="*/ 1280694 h 2156124"/>
              <a:gd name="connsiteX17" fmla="*/ 0 w 2798276"/>
              <a:gd name="connsiteY17" fmla="*/ 1280699 h 2156124"/>
              <a:gd name="connsiteX18" fmla="*/ 0 w 2798276"/>
              <a:gd name="connsiteY18" fmla="*/ 896489 h 2156124"/>
              <a:gd name="connsiteX19" fmla="*/ 0 w 2798276"/>
              <a:gd name="connsiteY19" fmla="*/ 896489 h 2156124"/>
              <a:gd name="connsiteX20" fmla="*/ 0 w 2798276"/>
              <a:gd name="connsiteY20" fmla="*/ 256145 h 215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8276" h="2156124">
                <a:moveTo>
                  <a:pt x="0" y="256145"/>
                </a:moveTo>
                <a:cubicBezTo>
                  <a:pt x="0" y="114680"/>
                  <a:pt x="114680" y="0"/>
                  <a:pt x="256145" y="0"/>
                </a:cubicBezTo>
                <a:lnTo>
                  <a:pt x="1632328" y="0"/>
                </a:lnTo>
                <a:lnTo>
                  <a:pt x="1632328" y="0"/>
                </a:lnTo>
                <a:lnTo>
                  <a:pt x="2331897" y="0"/>
                </a:lnTo>
                <a:lnTo>
                  <a:pt x="2542131" y="0"/>
                </a:lnTo>
                <a:cubicBezTo>
                  <a:pt x="2683596" y="0"/>
                  <a:pt x="2798276" y="114680"/>
                  <a:pt x="2798276" y="256145"/>
                </a:cubicBezTo>
                <a:lnTo>
                  <a:pt x="2798276" y="896489"/>
                </a:lnTo>
                <a:lnTo>
                  <a:pt x="2798276" y="896489"/>
                </a:lnTo>
                <a:lnTo>
                  <a:pt x="2798276" y="1280699"/>
                </a:lnTo>
                <a:lnTo>
                  <a:pt x="2798276" y="1280694"/>
                </a:lnTo>
                <a:cubicBezTo>
                  <a:pt x="2798276" y="1422159"/>
                  <a:pt x="2683596" y="1536839"/>
                  <a:pt x="2542131" y="1536839"/>
                </a:cubicBezTo>
                <a:lnTo>
                  <a:pt x="1969947" y="1536839"/>
                </a:lnTo>
                <a:lnTo>
                  <a:pt x="2211589" y="2156124"/>
                </a:lnTo>
                <a:lnTo>
                  <a:pt x="1632328" y="1536839"/>
                </a:lnTo>
                <a:lnTo>
                  <a:pt x="256145" y="1536839"/>
                </a:lnTo>
                <a:cubicBezTo>
                  <a:pt x="114680" y="1536839"/>
                  <a:pt x="0" y="1422159"/>
                  <a:pt x="0" y="1280694"/>
                </a:cubicBezTo>
                <a:lnTo>
                  <a:pt x="0" y="1280699"/>
                </a:lnTo>
                <a:lnTo>
                  <a:pt x="0" y="896489"/>
                </a:lnTo>
                <a:lnTo>
                  <a:pt x="0" y="896489"/>
                </a:lnTo>
                <a:lnTo>
                  <a:pt x="0" y="256145"/>
                </a:lnTo>
                <a:close/>
              </a:path>
            </a:pathLst>
          </a:cu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3" name="TextBox 102">
            <a:extLst>
              <a:ext uri="{FF2B5EF4-FFF2-40B4-BE49-F238E27FC236}">
                <a16:creationId xmlns:a16="http://schemas.microsoft.com/office/drawing/2014/main" id="{10DD1004-A92D-A266-5103-549DB38A0CED}"/>
              </a:ext>
            </a:extLst>
          </p:cNvPr>
          <p:cNvSpPr txBox="1"/>
          <p:nvPr/>
        </p:nvSpPr>
        <p:spPr>
          <a:xfrm>
            <a:off x="8960895" y="2784362"/>
            <a:ext cx="25410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a:ea typeface="+mn-ea"/>
                <a:cs typeface="+mn-cs"/>
              </a:rPr>
              <a:t>Minimal learning complexity</a:t>
            </a:r>
          </a:p>
        </p:txBody>
      </p:sp>
      <p:pic>
        <p:nvPicPr>
          <p:cNvPr id="106" name="Picture 105">
            <a:extLst>
              <a:ext uri="{FF2B5EF4-FFF2-40B4-BE49-F238E27FC236}">
                <a16:creationId xmlns:a16="http://schemas.microsoft.com/office/drawing/2014/main" id="{332AFDEA-2A1C-3714-C7F9-D492D8E5BFE1}"/>
              </a:ext>
            </a:extLst>
          </p:cNvPr>
          <p:cNvPicPr>
            <a:picLocks noChangeAspect="1"/>
          </p:cNvPicPr>
          <p:nvPr/>
        </p:nvPicPr>
        <p:blipFill>
          <a:blip r:embed="rId8"/>
          <a:stretch>
            <a:fillRect/>
          </a:stretch>
        </p:blipFill>
        <p:spPr>
          <a:xfrm>
            <a:off x="106782" y="1751441"/>
            <a:ext cx="3472293" cy="1523402"/>
          </a:xfrm>
          <a:prstGeom prst="rect">
            <a:avLst/>
          </a:prstGeom>
        </p:spPr>
      </p:pic>
      <p:sp>
        <p:nvSpPr>
          <p:cNvPr id="109" name="Oval 108">
            <a:extLst>
              <a:ext uri="{FF2B5EF4-FFF2-40B4-BE49-F238E27FC236}">
                <a16:creationId xmlns:a16="http://schemas.microsoft.com/office/drawing/2014/main" id="{BF925586-9EF1-CAEA-AFA4-34B8E7C84A66}"/>
              </a:ext>
            </a:extLst>
          </p:cNvPr>
          <p:cNvSpPr/>
          <p:nvPr/>
        </p:nvSpPr>
        <p:spPr bwMode="auto">
          <a:xfrm>
            <a:off x="7228142" y="5409577"/>
            <a:ext cx="711815" cy="396514"/>
          </a:xfrm>
          <a:prstGeom prst="ellipse">
            <a:avLst/>
          </a:prstGeom>
          <a:noFill/>
          <a:ln w="1905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Oval 109">
            <a:extLst>
              <a:ext uri="{FF2B5EF4-FFF2-40B4-BE49-F238E27FC236}">
                <a16:creationId xmlns:a16="http://schemas.microsoft.com/office/drawing/2014/main" id="{4767F834-2C16-C633-36D1-17DAC295273D}"/>
              </a:ext>
            </a:extLst>
          </p:cNvPr>
          <p:cNvSpPr/>
          <p:nvPr/>
        </p:nvSpPr>
        <p:spPr bwMode="auto">
          <a:xfrm>
            <a:off x="9496992" y="5613045"/>
            <a:ext cx="711815" cy="396514"/>
          </a:xfrm>
          <a:prstGeom prst="ellipse">
            <a:avLst/>
          </a:prstGeom>
          <a:noFill/>
          <a:ln w="1905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1" name="TextBox 110">
            <a:extLst>
              <a:ext uri="{FF2B5EF4-FFF2-40B4-BE49-F238E27FC236}">
                <a16:creationId xmlns:a16="http://schemas.microsoft.com/office/drawing/2014/main" id="{9FEFB140-20F7-A219-DF57-8E3544E75BCC}"/>
              </a:ext>
            </a:extLst>
          </p:cNvPr>
          <p:cNvSpPr txBox="1"/>
          <p:nvPr/>
        </p:nvSpPr>
        <p:spPr>
          <a:xfrm>
            <a:off x="7325394" y="5054107"/>
            <a:ext cx="650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min</a:t>
            </a:r>
          </a:p>
        </p:txBody>
      </p:sp>
      <p:sp>
        <p:nvSpPr>
          <p:cNvPr id="112" name="TextBox 111">
            <a:extLst>
              <a:ext uri="{FF2B5EF4-FFF2-40B4-BE49-F238E27FC236}">
                <a16:creationId xmlns:a16="http://schemas.microsoft.com/office/drawing/2014/main" id="{6A52359F-0968-85FA-4BFF-4CB3B1DD4CF2}"/>
              </a:ext>
            </a:extLst>
          </p:cNvPr>
          <p:cNvSpPr txBox="1"/>
          <p:nvPr/>
        </p:nvSpPr>
        <p:spPr>
          <a:xfrm>
            <a:off x="10181396" y="5581988"/>
            <a:ext cx="650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max</a:t>
            </a:r>
          </a:p>
        </p:txBody>
      </p:sp>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E46EA0FD-9ADB-A2BC-5D9C-2FF25CAB15AF}"/>
                  </a:ext>
                </a:extLst>
              </p:cNvPr>
              <p:cNvSpPr/>
              <p:nvPr/>
            </p:nvSpPr>
            <p:spPr bwMode="auto">
              <a:xfrm>
                <a:off x="5649280" y="4111250"/>
                <a:ext cx="6412216" cy="759786"/>
              </a:xfrm>
              <a:prstGeom prst="roundRect">
                <a:avLst>
                  <a:gd name="adj" fmla="val 30036"/>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14:m>
                  <m:oMathPara xmlns:m="http://schemas.openxmlformats.org/officeDocument/2006/math">
                    <m:oMathParaPr>
                      <m:jc m:val="centerGroup"/>
                    </m:oMathParaPr>
                    <m:oMath xmlns:m="http://schemas.openxmlformats.org/officeDocument/2006/math">
                      <m:sSub>
                        <m:sSubPr>
                          <m:ctrlPr>
                            <a:rPr lang="en-US" sz="2400" b="0" i="1" dirty="0" smtClean="0">
                              <a:solidFill>
                                <a:prstClr val="black"/>
                              </a:solidFill>
                              <a:latin typeface="Cambria Math" panose="02040503050406030204" pitchFamily="18" charset="0"/>
                            </a:rPr>
                          </m:ctrlPr>
                        </m:sSubPr>
                        <m:e>
                          <m:r>
                            <a:rPr lang="en-US" sz="2400" b="0" i="1" dirty="0" smtClean="0">
                              <a:solidFill>
                                <a:prstClr val="black"/>
                              </a:solidFill>
                              <a:latin typeface="Cambria Math" panose="02040503050406030204" pitchFamily="18" charset="0"/>
                            </a:rPr>
                            <m:t>𝐿</m:t>
                          </m:r>
                        </m:e>
                        <m:sub>
                          <m:r>
                            <m:rPr>
                              <m:sty m:val="p"/>
                            </m:rPr>
                            <a:rPr lang="en-US" sz="2400" b="0" i="0" dirty="0" smtClean="0">
                              <a:solidFill>
                                <a:prstClr val="black"/>
                              </a:solidFill>
                              <a:latin typeface="Cambria Math" panose="02040503050406030204" pitchFamily="18" charset="0"/>
                            </a:rPr>
                            <m:t>disorder</m:t>
                          </m:r>
                        </m:sub>
                      </m:sSub>
                      <m:r>
                        <a:rPr lang="en-US" sz="2400" b="0" i="1" dirty="0" smtClean="0">
                          <a:solidFill>
                            <a:prstClr val="black"/>
                          </a:solidFill>
                          <a:latin typeface="Cambria Math" panose="02040503050406030204" pitchFamily="18" charset="0"/>
                        </a:rPr>
                        <m:t>=</m:t>
                      </m:r>
                      <m:func>
                        <m:funcPr>
                          <m:ctrlPr>
                            <a:rPr lang="en-US" sz="2400" b="0" i="1" dirty="0" smtClean="0">
                              <a:solidFill>
                                <a:prstClr val="black"/>
                              </a:solidFill>
                              <a:latin typeface="Cambria Math" panose="02040503050406030204" pitchFamily="18" charset="0"/>
                            </a:rPr>
                          </m:ctrlPr>
                        </m:funcPr>
                        <m:fName>
                          <m:r>
                            <m:rPr>
                              <m:sty m:val="p"/>
                            </m:rPr>
                            <a:rPr lang="en-US" sz="2400" b="0" i="0" dirty="0" smtClean="0">
                              <a:solidFill>
                                <a:prstClr val="black"/>
                              </a:solidFill>
                              <a:latin typeface="Cambria Math" panose="02040503050406030204" pitchFamily="18" charset="0"/>
                            </a:rPr>
                            <m:t>max</m:t>
                          </m:r>
                        </m:fName>
                        <m:e>
                          <m:d>
                            <m:dPr>
                              <m:ctrlPr>
                                <a:rPr lang="en-US" sz="2400" b="0" i="1" dirty="0" smtClean="0">
                                  <a:solidFill>
                                    <a:prstClr val="black"/>
                                  </a:solidFill>
                                  <a:latin typeface="Cambria Math" panose="02040503050406030204" pitchFamily="18" charset="0"/>
                                </a:rPr>
                              </m:ctrlPr>
                            </m:dPr>
                            <m:e>
                              <m:r>
                                <a:rPr lang="en-US" sz="2400" b="0" i="1" dirty="0" smtClean="0">
                                  <a:solidFill>
                                    <a:prstClr val="black"/>
                                  </a:solidFill>
                                  <a:latin typeface="Cambria Math" panose="02040503050406030204" pitchFamily="18" charset="0"/>
                                </a:rPr>
                                <m:t>0,</m:t>
                              </m:r>
                              <m:func>
                                <m:funcPr>
                                  <m:ctrlPr>
                                    <a:rPr lang="en-US" sz="2400" i="1" dirty="0">
                                      <a:solidFill>
                                        <a:prstClr val="black"/>
                                      </a:solidFill>
                                      <a:latin typeface="Cambria Math" panose="02040503050406030204" pitchFamily="18" charset="0"/>
                                    </a:rPr>
                                  </m:ctrlPr>
                                </m:funcPr>
                                <m:fName>
                                  <m:r>
                                    <m:rPr>
                                      <m:sty m:val="p"/>
                                    </m:rPr>
                                    <a:rPr lang="en-US" sz="2400" dirty="0">
                                      <a:solidFill>
                                        <a:prstClr val="black"/>
                                      </a:solidFill>
                                      <a:latin typeface="Cambria Math" panose="02040503050406030204" pitchFamily="18" charset="0"/>
                                    </a:rPr>
                                    <m:t>max</m:t>
                                  </m:r>
                                </m:fName>
                                <m:e>
                                  <m:d>
                                    <m:dPr>
                                      <m:ctrlPr>
                                        <a:rPr lang="en-US" sz="2400" i="1" dirty="0">
                                          <a:solidFill>
                                            <a:prstClr val="black"/>
                                          </a:solidFill>
                                          <a:latin typeface="Cambria Math" panose="02040503050406030204" pitchFamily="18" charset="0"/>
                                        </a:rPr>
                                      </m:ctrlPr>
                                    </m:dPr>
                                    <m:e>
                                      <m:sSub>
                                        <m:sSubPr>
                                          <m:ctrlPr>
                                            <a:rPr lang="en-US" sz="2400" i="1" dirty="0">
                                              <a:solidFill>
                                                <a:prstClr val="black"/>
                                              </a:solidFill>
                                              <a:latin typeface="Cambria Math" panose="02040503050406030204" pitchFamily="18" charset="0"/>
                                            </a:rPr>
                                          </m:ctrlPr>
                                        </m:sSubPr>
                                        <m:e>
                                          <m:acc>
                                            <m:accPr>
                                              <m:chr m:val="⃗"/>
                                              <m:ctrlPr>
                                                <a:rPr lang="en-US" sz="2400" i="1" dirty="0">
                                                  <a:solidFill>
                                                    <a:prstClr val="black"/>
                                                  </a:solidFill>
                                                  <a:latin typeface="Cambria Math" panose="02040503050406030204" pitchFamily="18" charset="0"/>
                                                </a:rPr>
                                              </m:ctrlPr>
                                            </m:accPr>
                                            <m:e>
                                              <m:r>
                                                <a:rPr lang="en-US" sz="2400" i="1" dirty="0">
                                                  <a:solidFill>
                                                    <a:prstClr val="black"/>
                                                  </a:solidFill>
                                                  <a:latin typeface="Cambria Math" panose="02040503050406030204" pitchFamily="18" charset="0"/>
                                                </a:rPr>
                                                <m:t>𝐼</m:t>
                                              </m:r>
                                            </m:e>
                                          </m:acc>
                                        </m:e>
                                        <m:sub>
                                          <m:r>
                                            <m:rPr>
                                              <m:sty m:val="p"/>
                                            </m:rPr>
                                            <a:rPr lang="en-US" sz="2400" dirty="0">
                                              <a:solidFill>
                                                <a:prstClr val="black"/>
                                              </a:solidFill>
                                              <a:latin typeface="Cambria Math" panose="02040503050406030204" pitchFamily="18" charset="0"/>
                                            </a:rPr>
                                            <m:t>remote</m:t>
                                          </m:r>
                                        </m:sub>
                                      </m:sSub>
                                    </m:e>
                                  </m:d>
                                  <m:r>
                                    <a:rPr lang="en-US" sz="2400" i="1" dirty="0">
                                      <a:solidFill>
                                        <a:prstClr val="black"/>
                                      </a:solidFill>
                                      <a:latin typeface="Cambria Math" panose="02040503050406030204" pitchFamily="18" charset="0"/>
                                    </a:rPr>
                                    <m:t>−</m:t>
                                  </m:r>
                                </m:e>
                              </m:func>
                              <m:func>
                                <m:funcPr>
                                  <m:ctrlPr>
                                    <a:rPr lang="en-US" sz="2400" i="1" dirty="0">
                                      <a:solidFill>
                                        <a:prstClr val="black"/>
                                      </a:solidFill>
                                      <a:latin typeface="Cambria Math" panose="02040503050406030204" pitchFamily="18" charset="0"/>
                                    </a:rPr>
                                  </m:ctrlPr>
                                </m:funcPr>
                                <m:fName>
                                  <m:r>
                                    <m:rPr>
                                      <m:sty m:val="p"/>
                                    </m:rPr>
                                    <a:rPr lang="en-US" sz="2400" dirty="0">
                                      <a:solidFill>
                                        <a:prstClr val="black"/>
                                      </a:solidFill>
                                      <a:latin typeface="Cambria Math" panose="02040503050406030204" pitchFamily="18" charset="0"/>
                                    </a:rPr>
                                    <m:t>min</m:t>
                                  </m:r>
                                </m:fName>
                                <m:e>
                                  <m:d>
                                    <m:dPr>
                                      <m:ctrlPr>
                                        <a:rPr lang="en-US" sz="2400" i="1" dirty="0">
                                          <a:solidFill>
                                            <a:prstClr val="black"/>
                                          </a:solidFill>
                                          <a:latin typeface="Cambria Math" panose="02040503050406030204" pitchFamily="18" charset="0"/>
                                        </a:rPr>
                                      </m:ctrlPr>
                                    </m:dPr>
                                    <m:e>
                                      <m:sSub>
                                        <m:sSubPr>
                                          <m:ctrlPr>
                                            <a:rPr lang="en-US" sz="2400" i="1" dirty="0">
                                              <a:solidFill>
                                                <a:prstClr val="black"/>
                                              </a:solidFill>
                                              <a:latin typeface="Cambria Math" panose="02040503050406030204" pitchFamily="18" charset="0"/>
                                            </a:rPr>
                                          </m:ctrlPr>
                                        </m:sSubPr>
                                        <m:e>
                                          <m:acc>
                                            <m:accPr>
                                              <m:chr m:val="⃗"/>
                                              <m:ctrlPr>
                                                <a:rPr lang="en-US" sz="2400" i="1" dirty="0">
                                                  <a:solidFill>
                                                    <a:prstClr val="black"/>
                                                  </a:solidFill>
                                                  <a:latin typeface="Cambria Math" panose="02040503050406030204" pitchFamily="18" charset="0"/>
                                                </a:rPr>
                                              </m:ctrlPr>
                                            </m:accPr>
                                            <m:e>
                                              <m:r>
                                                <a:rPr lang="en-US" sz="2400" i="1" dirty="0">
                                                  <a:solidFill>
                                                    <a:prstClr val="black"/>
                                                  </a:solidFill>
                                                  <a:latin typeface="Cambria Math" panose="02040503050406030204" pitchFamily="18" charset="0"/>
                                                </a:rPr>
                                                <m:t>𝐼</m:t>
                                              </m:r>
                                            </m:e>
                                          </m:acc>
                                        </m:e>
                                        <m:sub>
                                          <m:r>
                                            <m:rPr>
                                              <m:sty m:val="p"/>
                                            </m:rPr>
                                            <a:rPr lang="en-US" sz="2400" dirty="0">
                                              <a:solidFill>
                                                <a:prstClr val="black"/>
                                              </a:solidFill>
                                              <a:latin typeface="Cambria Math" panose="02040503050406030204" pitchFamily="18" charset="0"/>
                                            </a:rPr>
                                            <m:t>local</m:t>
                                          </m:r>
                                        </m:sub>
                                      </m:sSub>
                                    </m:e>
                                  </m:d>
                                </m:e>
                              </m:func>
                            </m:e>
                          </m:d>
                        </m:e>
                      </m:func>
                    </m:oMath>
                  </m:oMathPara>
                </a14:m>
                <a:endParaRPr lang="en-US" sz="2000" dirty="0">
                  <a:solidFill>
                    <a:prstClr val="black"/>
                  </a:solidFill>
                </a:endParaRPr>
              </a:p>
            </p:txBody>
          </p:sp>
        </mc:Choice>
        <mc:Fallback xmlns="">
          <p:sp>
            <p:nvSpPr>
              <p:cNvPr id="3" name="Rectangle: Rounded Corners 2">
                <a:extLst>
                  <a:ext uri="{FF2B5EF4-FFF2-40B4-BE49-F238E27FC236}">
                    <a16:creationId xmlns:a16="http://schemas.microsoft.com/office/drawing/2014/main" id="{E46EA0FD-9ADB-A2BC-5D9C-2FF25CAB15AF}"/>
                  </a:ext>
                </a:extLst>
              </p:cNvPr>
              <p:cNvSpPr>
                <a:spLocks noRot="1" noChangeAspect="1" noMove="1" noResize="1" noEditPoints="1" noAdjustHandles="1" noChangeArrowheads="1" noChangeShapeType="1" noTextEdit="1"/>
              </p:cNvSpPr>
              <p:nvPr/>
            </p:nvSpPr>
            <p:spPr bwMode="auto">
              <a:xfrm>
                <a:off x="5649280" y="4111250"/>
                <a:ext cx="6412216" cy="759786"/>
              </a:xfrm>
              <a:prstGeom prst="roundRect">
                <a:avLst>
                  <a:gd name="adj" fmla="val 30036"/>
                </a:avLst>
              </a:prstGeom>
              <a:blipFill>
                <a:blip r:embed="rId9"/>
                <a:stretch>
                  <a:fillRect/>
                </a:stretch>
              </a:blipFill>
              <a:ln w="38100">
                <a:solidFill>
                  <a:schemeClr val="accent1"/>
                </a:solid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1382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fade">
                                      <p:cBhvr>
                                        <p:cTn id="26" dur="500"/>
                                        <p:tgtEl>
                                          <p:spTgt spid="106"/>
                                        </p:tgtEl>
                                      </p:cBhvr>
                                    </p:animEffect>
                                  </p:childTnLst>
                                </p:cTn>
                              </p:par>
                              <p:par>
                                <p:cTn id="27" presetID="10" presetClass="exit" presetSubtype="0" fill="hold" grpId="1" nodeType="withEffect">
                                  <p:stCondLst>
                                    <p:cond delay="0"/>
                                  </p:stCondLst>
                                  <p:childTnLst>
                                    <p:animEffect transition="out" filter="fade">
                                      <p:cBhvr>
                                        <p:cTn id="28" dur="500"/>
                                        <p:tgtEl>
                                          <p:spTgt spid="81"/>
                                        </p:tgtEl>
                                      </p:cBhvr>
                                    </p:animEffect>
                                    <p:set>
                                      <p:cBhvr>
                                        <p:cTn id="29" dur="1" fill="hold">
                                          <p:stCondLst>
                                            <p:cond delay="499"/>
                                          </p:stCondLst>
                                        </p:cTn>
                                        <p:tgtEl>
                                          <p:spTgt spid="8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2"/>
                                        </p:tgtEl>
                                      </p:cBhvr>
                                    </p:animEffect>
                                    <p:set>
                                      <p:cBhvr>
                                        <p:cTn id="32" dur="1" fill="hold">
                                          <p:stCondLst>
                                            <p:cond delay="499"/>
                                          </p:stCondLst>
                                        </p:cTn>
                                        <p:tgtEl>
                                          <p:spTgt spid="8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50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500"/>
                                        <p:tgtEl>
                                          <p:spTgt spid="7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fade">
                                      <p:cBhvr>
                                        <p:cTn id="51" dur="500"/>
                                        <p:tgtEl>
                                          <p:spTgt spid="80"/>
                                        </p:tgtEl>
                                      </p:cBhvr>
                                    </p:animEffect>
                                  </p:childTnLst>
                                </p:cTn>
                              </p:par>
                              <p:par>
                                <p:cTn id="52" presetID="10" presetClass="entr" presetSubtype="0" fill="hold"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500"/>
                                        <p:tgtEl>
                                          <p:spTgt spid="88"/>
                                        </p:tgtEl>
                                      </p:cBhvr>
                                    </p:animEffect>
                                  </p:childTnLst>
                                </p:cTn>
                              </p:par>
                              <p:par>
                                <p:cTn id="55" presetID="10"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500"/>
                                        <p:tgtEl>
                                          <p:spTgt spid="9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par>
                                <p:cTn id="64" presetID="10" presetClass="entr" presetSubtype="0" fill="hold"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nodeType="with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500"/>
                                        <p:tgtEl>
                                          <p:spTgt spid="98"/>
                                        </p:tgtEl>
                                      </p:cBhvr>
                                    </p:animEffect>
                                  </p:childTnLst>
                                </p:cTn>
                              </p:par>
                              <p:par>
                                <p:cTn id="70" presetID="10" presetClass="entr" presetSubtype="0" fill="hold" nodeType="with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par>
                                <p:cTn id="73" presetID="10" presetClass="entr" presetSubtype="0" fill="hold" nodeType="with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fade">
                                      <p:cBhvr>
                                        <p:cTn id="75" dur="500"/>
                                        <p:tgtEl>
                                          <p:spTgt spid="100"/>
                                        </p:tgtEl>
                                      </p:cBhvr>
                                    </p:animEffect>
                                  </p:childTnLst>
                                </p:cTn>
                              </p:par>
                              <p:par>
                                <p:cTn id="76" presetID="10" presetClass="entr" presetSubtype="0" fill="hold" nodeType="withEffect">
                                  <p:stCondLst>
                                    <p:cond delay="0"/>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500"/>
                                        <p:tgtEl>
                                          <p:spTgt spid="9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2"/>
                                        </p:tgtEl>
                                        <p:attrNameLst>
                                          <p:attrName>style.visibility</p:attrName>
                                        </p:attrNameLst>
                                      </p:cBhvr>
                                      <p:to>
                                        <p:strVal val="visible"/>
                                      </p:to>
                                    </p:set>
                                    <p:animEffect transition="in" filter="fade">
                                      <p:cBhvr>
                                        <p:cTn id="87" dur="500"/>
                                        <p:tgtEl>
                                          <p:spTgt spid="11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0"/>
                                        </p:tgtEl>
                                        <p:attrNameLst>
                                          <p:attrName>style.visibility</p:attrName>
                                        </p:attrNameLst>
                                      </p:cBhvr>
                                      <p:to>
                                        <p:strVal val="visible"/>
                                      </p:to>
                                    </p:set>
                                    <p:animEffect transition="in" filter="fade">
                                      <p:cBhvr>
                                        <p:cTn id="90" dur="500"/>
                                        <p:tgtEl>
                                          <p:spTgt spid="11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fade">
                                      <p:cBhvr>
                                        <p:cTn id="93" dur="500"/>
                                        <p:tgtEl>
                                          <p:spTgt spid="10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11"/>
                                        </p:tgtEl>
                                        <p:attrNameLst>
                                          <p:attrName>style.visibility</p:attrName>
                                        </p:attrNameLst>
                                      </p:cBhvr>
                                      <p:to>
                                        <p:strVal val="visible"/>
                                      </p:to>
                                    </p:set>
                                    <p:animEffect transition="in" filter="fade">
                                      <p:cBhvr>
                                        <p:cTn id="96" dur="500"/>
                                        <p:tgtEl>
                                          <p:spTgt spid="11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03"/>
                                        </p:tgtEl>
                                        <p:attrNameLst>
                                          <p:attrName>style.visibility</p:attrName>
                                        </p:attrNameLst>
                                      </p:cBhvr>
                                      <p:to>
                                        <p:strVal val="visible"/>
                                      </p:to>
                                    </p:set>
                                    <p:animEffect transition="in" filter="fade">
                                      <p:cBhvr>
                                        <p:cTn id="101" dur="500"/>
                                        <p:tgtEl>
                                          <p:spTgt spid="10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2"/>
                                        </p:tgtEl>
                                        <p:attrNameLst>
                                          <p:attrName>style.visibility</p:attrName>
                                        </p:attrNameLst>
                                      </p:cBhvr>
                                      <p:to>
                                        <p:strVal val="visible"/>
                                      </p:to>
                                    </p:set>
                                    <p:animEffect transition="in" filter="fade">
                                      <p:cBhvr>
                                        <p:cTn id="104" dur="500"/>
                                        <p:tgtEl>
                                          <p:spTgt spid="10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500"/>
                                        <p:tgtEl>
                                          <p:spTgt spid="5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
                                        </p:tgtEl>
                                        <p:attrNameLst>
                                          <p:attrName>style.visibility</p:attrName>
                                        </p:attrNameLst>
                                      </p:cBhvr>
                                      <p:to>
                                        <p:strVal val="visible"/>
                                      </p:to>
                                    </p:set>
                                    <p:animEffect transition="in" filter="fade">
                                      <p:cBhvr>
                                        <p:cTn id="1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9" grpId="0" animBg="1"/>
      <p:bldP spid="50" grpId="0" animBg="1"/>
      <p:bldP spid="77" grpId="0" animBg="1"/>
      <p:bldP spid="78" grpId="0" animBg="1"/>
      <p:bldP spid="79" grpId="0"/>
      <p:bldP spid="80" grpId="0"/>
      <p:bldP spid="81" grpId="0" animBg="1"/>
      <p:bldP spid="81" grpId="1" animBg="1"/>
      <p:bldP spid="82" grpId="0"/>
      <p:bldP spid="82" grpId="1"/>
      <p:bldP spid="90" grpId="0"/>
      <p:bldP spid="91" grpId="0"/>
      <p:bldP spid="102" grpId="0" animBg="1"/>
      <p:bldP spid="103" grpId="0"/>
      <p:bldP spid="109" grpId="0" animBg="1"/>
      <p:bldP spid="110" grpId="0" animBg="1"/>
      <p:bldP spid="111" grpId="0"/>
      <p:bldP spid="112"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E465C90F-C3D8-57B4-F803-1591726C5FEE}"/>
              </a:ext>
            </a:extLst>
          </p:cNvPr>
          <p:cNvSpPr/>
          <p:nvPr/>
        </p:nvSpPr>
        <p:spPr bwMode="auto">
          <a:xfrm>
            <a:off x="2176068" y="1371123"/>
            <a:ext cx="7994468" cy="1568634"/>
          </a:xfrm>
          <a:prstGeom prst="ellipse">
            <a:avLst/>
          </a:prstGeom>
          <a:solidFill>
            <a:schemeClr val="accent5">
              <a:lumMod val="20000"/>
              <a:lumOff val="8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itle 1">
            <a:extLst>
              <a:ext uri="{FF2B5EF4-FFF2-40B4-BE49-F238E27FC236}">
                <a16:creationId xmlns:a16="http://schemas.microsoft.com/office/drawing/2014/main" id="{8EA31FD5-1BFD-DD66-E13C-292F99450536}"/>
              </a:ext>
            </a:extLst>
          </p:cNvPr>
          <p:cNvSpPr>
            <a:spLocks noGrp="1"/>
          </p:cNvSpPr>
          <p:nvPr>
            <p:ph type="title"/>
          </p:nvPr>
        </p:nvSpPr>
        <p:spPr/>
        <p:txBody>
          <a:bodyPr>
            <a:normAutofit/>
          </a:bodyPr>
          <a:lstStyle/>
          <a:p>
            <a:r>
              <a:rPr lang="en-US" sz="4000" dirty="0"/>
              <a:t>Bring Real-time AI to Weak Embedded Devices</a:t>
            </a:r>
          </a:p>
        </p:txBody>
      </p:sp>
      <p:sp>
        <p:nvSpPr>
          <p:cNvPr id="4" name="Slide Number Placeholder 3">
            <a:extLst>
              <a:ext uri="{FF2B5EF4-FFF2-40B4-BE49-F238E27FC236}">
                <a16:creationId xmlns:a16="http://schemas.microsoft.com/office/drawing/2014/main" id="{C7FE7A8C-8688-9B54-22E2-D3F58DA867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069C8FDE-8119-9C41-1290-97B21164BF43}"/>
              </a:ext>
            </a:extLst>
          </p:cNvPr>
          <p:cNvSpPr txBox="1"/>
          <p:nvPr/>
        </p:nvSpPr>
        <p:spPr>
          <a:xfrm>
            <a:off x="1363913" y="5831041"/>
            <a:ext cx="221544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mn-ea"/>
                <a:cs typeface="+mn-cs"/>
              </a:rPr>
              <a:t>Wearables</a:t>
            </a:r>
            <a:r>
              <a:rPr kumimoji="0" lang="en-US" sz="2000" b="0" i="0" u="none" strike="noStrike" kern="1200" cap="none" spc="0" normalizeH="0" baseline="0" noProof="0" dirty="0">
                <a:ln>
                  <a:noFill/>
                </a:ln>
                <a:solidFill>
                  <a:prstClr val="black"/>
                </a:solidFill>
                <a:effectLst/>
                <a:uLnTx/>
                <a:uFillTx/>
                <a:latin typeface="Calibri"/>
                <a:ea typeface="+mn-ea"/>
                <a:cs typeface="+mn-cs"/>
              </a:rPr>
              <a:t> for Health Monitoring</a:t>
            </a:r>
          </a:p>
        </p:txBody>
      </p:sp>
      <p:pic>
        <p:nvPicPr>
          <p:cNvPr id="1030" name="Picture 6" descr="7 amazing robots based on animals - ISRAEL21c">
            <a:extLst>
              <a:ext uri="{FF2B5EF4-FFF2-40B4-BE49-F238E27FC236}">
                <a16:creationId xmlns:a16="http://schemas.microsoft.com/office/drawing/2014/main" id="{9463A61B-23DB-85C3-EFA0-5698B7CA8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998" y="3819887"/>
            <a:ext cx="3178920" cy="18883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4B2EFC-811E-1A99-C4E9-CEF960E0DB63}"/>
              </a:ext>
            </a:extLst>
          </p:cNvPr>
          <p:cNvSpPr txBox="1"/>
          <p:nvPr/>
        </p:nvSpPr>
        <p:spPr>
          <a:xfrm>
            <a:off x="4872358" y="5804363"/>
            <a:ext cx="28081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mn-ea"/>
                <a:cs typeface="+mn-cs"/>
              </a:rPr>
              <a:t>Small Robots</a:t>
            </a:r>
            <a:r>
              <a:rPr kumimoji="0" lang="en-US" sz="2000" b="0" i="0" u="none" strike="noStrike" kern="1200" cap="none" spc="0" normalizeH="0" baseline="0" noProof="0" dirty="0">
                <a:ln>
                  <a:noFill/>
                </a:ln>
                <a:solidFill>
                  <a:prstClr val="black"/>
                </a:solidFill>
                <a:effectLst/>
                <a:uLnTx/>
                <a:uFillTx/>
                <a:latin typeface="Calibri"/>
                <a:ea typeface="+mn-ea"/>
                <a:cs typeface="+mn-cs"/>
              </a:rPr>
              <a:t> for </a:t>
            </a:r>
            <a:r>
              <a:rPr lang="en-US" sz="2000" dirty="0">
                <a:solidFill>
                  <a:prstClr val="black"/>
                </a:solidFill>
                <a:latin typeface="Calibri"/>
              </a:rPr>
              <a:t>Autonomous Navigation</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32" name="Picture 8" descr="How AI is transforming Home Automation | by Abhyuday S. Chauhan | Becoming  Human: Artificial Intelligence Magazine">
            <a:extLst>
              <a:ext uri="{FF2B5EF4-FFF2-40B4-BE49-F238E27FC236}">
                <a16:creationId xmlns:a16="http://schemas.microsoft.com/office/drawing/2014/main" id="{101F42CE-47EF-FD7E-F421-13CDA84B2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6847" y="3822069"/>
            <a:ext cx="3068270" cy="18632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D9F25AA-CD15-84A3-F9E1-7842F11CE18D}"/>
              </a:ext>
            </a:extLst>
          </p:cNvPr>
          <p:cNvSpPr txBox="1"/>
          <p:nvPr/>
        </p:nvSpPr>
        <p:spPr>
          <a:xfrm>
            <a:off x="8695323" y="5831041"/>
            <a:ext cx="243916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mn-ea"/>
                <a:cs typeface="+mn-cs"/>
              </a:rPr>
              <a:t>Sensors &amp; Actuators </a:t>
            </a:r>
            <a:r>
              <a:rPr kumimoji="0" lang="en-US" sz="2000" b="0" i="0" u="none" strike="noStrike" kern="1200" cap="none" spc="0" normalizeH="0" baseline="0" noProof="0" dirty="0">
                <a:ln>
                  <a:noFill/>
                </a:ln>
                <a:solidFill>
                  <a:prstClr val="black"/>
                </a:solidFill>
                <a:effectLst/>
                <a:uLnTx/>
                <a:uFillTx/>
                <a:latin typeface="Calibri"/>
                <a:ea typeface="+mn-ea"/>
                <a:cs typeface="+mn-cs"/>
              </a:rPr>
              <a:t>for Smart Home</a:t>
            </a:r>
          </a:p>
        </p:txBody>
      </p:sp>
      <p:pic>
        <p:nvPicPr>
          <p:cNvPr id="9" name="Graphic 8" descr="Arrow: Clockwise curve with solid fill">
            <a:extLst>
              <a:ext uri="{FF2B5EF4-FFF2-40B4-BE49-F238E27FC236}">
                <a16:creationId xmlns:a16="http://schemas.microsoft.com/office/drawing/2014/main" id="{8173E348-1A65-C540-68CA-8F8319E275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100000">
            <a:off x="8647816" y="2327505"/>
            <a:ext cx="777908" cy="1705828"/>
          </a:xfrm>
          <a:prstGeom prst="rect">
            <a:avLst/>
          </a:prstGeom>
        </p:spPr>
      </p:pic>
      <p:pic>
        <p:nvPicPr>
          <p:cNvPr id="10" name="Graphic 9" descr="Arrow: Clockwise curve with solid fill">
            <a:extLst>
              <a:ext uri="{FF2B5EF4-FFF2-40B4-BE49-F238E27FC236}">
                <a16:creationId xmlns:a16="http://schemas.microsoft.com/office/drawing/2014/main" id="{025D01C3-E59C-E533-4591-C335BF07B3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500000" flipH="1">
            <a:off x="2971249" y="2320671"/>
            <a:ext cx="759588" cy="1630504"/>
          </a:xfrm>
          <a:prstGeom prst="rect">
            <a:avLst/>
          </a:prstGeom>
        </p:spPr>
      </p:pic>
      <p:pic>
        <p:nvPicPr>
          <p:cNvPr id="12" name="Graphic 11" descr="Arrow: Straight with solid fill">
            <a:extLst>
              <a:ext uri="{FF2B5EF4-FFF2-40B4-BE49-F238E27FC236}">
                <a16:creationId xmlns:a16="http://schemas.microsoft.com/office/drawing/2014/main" id="{2AE29643-E191-0C42-3BDE-F5AB3032CD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5836818" y="2901433"/>
            <a:ext cx="782097" cy="914400"/>
          </a:xfrm>
          <a:prstGeom prst="rect">
            <a:avLst/>
          </a:prstGeom>
        </p:spPr>
      </p:pic>
      <p:sp>
        <p:nvSpPr>
          <p:cNvPr id="17" name="Arrow: Right 16">
            <a:extLst>
              <a:ext uri="{FF2B5EF4-FFF2-40B4-BE49-F238E27FC236}">
                <a16:creationId xmlns:a16="http://schemas.microsoft.com/office/drawing/2014/main" id="{953D42E2-D20B-1B4C-D882-080512BEE7C0}"/>
              </a:ext>
            </a:extLst>
          </p:cNvPr>
          <p:cNvSpPr/>
          <p:nvPr/>
        </p:nvSpPr>
        <p:spPr bwMode="auto">
          <a:xfrm>
            <a:off x="6622456" y="1930852"/>
            <a:ext cx="631783" cy="426047"/>
          </a:xfrm>
          <a:prstGeom prst="rightArrow">
            <a:avLst>
              <a:gd name="adj1" fmla="val 30489"/>
              <a:gd name="adj2" fmla="val 50000"/>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Arrow: Right 17">
            <a:extLst>
              <a:ext uri="{FF2B5EF4-FFF2-40B4-BE49-F238E27FC236}">
                <a16:creationId xmlns:a16="http://schemas.microsoft.com/office/drawing/2014/main" id="{2EDAA24B-5938-C698-5959-AFB06EDDA99B}"/>
              </a:ext>
            </a:extLst>
          </p:cNvPr>
          <p:cNvSpPr/>
          <p:nvPr/>
        </p:nvSpPr>
        <p:spPr bwMode="auto">
          <a:xfrm>
            <a:off x="4514917" y="1930852"/>
            <a:ext cx="646675" cy="426047"/>
          </a:xfrm>
          <a:prstGeom prst="rightArrow">
            <a:avLst>
              <a:gd name="adj1" fmla="val 30488"/>
              <a:gd name="adj2" fmla="val 50000"/>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40" name="Picture 16" descr="waveform Icon - Free PNG &amp; SVG 2470574 - Noun Project">
            <a:extLst>
              <a:ext uri="{FF2B5EF4-FFF2-40B4-BE49-F238E27FC236}">
                <a16:creationId xmlns:a16="http://schemas.microsoft.com/office/drawing/2014/main" id="{9DCA2C50-4B92-3096-D280-AC8E06489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2221" y="1667625"/>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D2D34348-7AE3-B489-C45D-C4292B8FCB17}"/>
              </a:ext>
            </a:extLst>
          </p:cNvPr>
          <p:cNvSpPr txBox="1"/>
          <p:nvPr/>
        </p:nvSpPr>
        <p:spPr>
          <a:xfrm>
            <a:off x="7074439" y="1782190"/>
            <a:ext cx="236434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Prediction &amp; Decision making</a:t>
            </a:r>
          </a:p>
        </p:txBody>
      </p:sp>
      <p:pic>
        <p:nvPicPr>
          <p:cNvPr id="1026" name="Picture 2" descr="Neural - Free computer icons">
            <a:extLst>
              <a:ext uri="{FF2B5EF4-FFF2-40B4-BE49-F238E27FC236}">
                <a16:creationId xmlns:a16="http://schemas.microsoft.com/office/drawing/2014/main" id="{995DD9E2-790D-A2C8-E3B9-F76F3DF8B3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7545" y="1536033"/>
            <a:ext cx="1165189" cy="11651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7F3ACCA-D2B1-243F-B6F1-9B05898F1C7B}"/>
              </a:ext>
            </a:extLst>
          </p:cNvPr>
          <p:cNvGrpSpPr/>
          <p:nvPr/>
        </p:nvGrpSpPr>
        <p:grpSpPr>
          <a:xfrm>
            <a:off x="703782" y="3819886"/>
            <a:ext cx="3454109" cy="1888399"/>
            <a:chOff x="703782" y="3775276"/>
            <a:chExt cx="3535708" cy="1933010"/>
          </a:xfrm>
        </p:grpSpPr>
        <p:pic>
          <p:nvPicPr>
            <p:cNvPr id="1028" name="Picture 4" descr="Wearables Move Beyond the Consumer…and Into the Clinic?">
              <a:extLst>
                <a:ext uri="{FF2B5EF4-FFF2-40B4-BE49-F238E27FC236}">
                  <a16:creationId xmlns:a16="http://schemas.microsoft.com/office/drawing/2014/main" id="{790891F2-8960-9AFC-4547-D430B532C9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3782" y="3796930"/>
              <a:ext cx="3535708" cy="18883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5792A75-4BCA-013B-E2D2-FD00BAE61526}"/>
                </a:ext>
              </a:extLst>
            </p:cNvPr>
            <p:cNvSpPr/>
            <p:nvPr/>
          </p:nvSpPr>
          <p:spPr bwMode="auto">
            <a:xfrm>
              <a:off x="703782" y="3775276"/>
              <a:ext cx="3535708" cy="1933010"/>
            </a:xfrm>
            <a:prstGeom prst="rect">
              <a:avLst/>
            </a:prstGeom>
            <a:noFill/>
            <a:ln w="9525">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grpSp>
    </p:spTree>
    <p:extLst>
      <p:ext uri="{BB962C8B-B14F-4D97-AF65-F5344CB8AC3E}">
        <p14:creationId xmlns:p14="http://schemas.microsoft.com/office/powerpoint/2010/main" val="408321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500"/>
                                        <p:tgtEl>
                                          <p:spTgt spid="10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B3359-3136-5290-F4D0-8D879BC33B7B}"/>
              </a:ext>
            </a:extLst>
          </p:cNvPr>
          <p:cNvSpPr>
            <a:spLocks noGrp="1"/>
          </p:cNvSpPr>
          <p:nvPr>
            <p:ph type="title"/>
          </p:nvPr>
        </p:nvSpPr>
        <p:spPr/>
        <p:txBody>
          <a:bodyPr>
            <a:normAutofit/>
          </a:bodyPr>
          <a:lstStyle/>
          <a:p>
            <a:r>
              <a:rPr lang="en-US" sz="3600" dirty="0"/>
              <a:t>Combining Predictions</a:t>
            </a:r>
            <a:endParaRPr lang="en-US" sz="3200" dirty="0"/>
          </a:p>
        </p:txBody>
      </p:sp>
      <p:sp>
        <p:nvSpPr>
          <p:cNvPr id="4" name="Slide Number Placeholder 3">
            <a:extLst>
              <a:ext uri="{FF2B5EF4-FFF2-40B4-BE49-F238E27FC236}">
                <a16:creationId xmlns:a16="http://schemas.microsoft.com/office/drawing/2014/main" id="{5B745BFC-278D-DCA1-B0BC-26DE84712545}"/>
              </a:ext>
            </a:extLst>
          </p:cNvPr>
          <p:cNvSpPr>
            <a:spLocks noGrp="1"/>
          </p:cNvSpPr>
          <p:nvPr>
            <p:ph type="sldNum" sz="quarter" idx="12"/>
          </p:nvPr>
        </p:nvSpPr>
        <p:spPr/>
        <p:txBody>
          <a:bodyPr/>
          <a:lstStyle/>
          <a:p>
            <a:fld id="{B6F15528-21DE-4FAA-801E-634DDDAF4B2B}" type="slidenum">
              <a:rPr lang="en-US" smtClean="0"/>
              <a:pPr/>
              <a:t>20</a:t>
            </a:fld>
            <a:endParaRPr lang="en-US" dirty="0"/>
          </a:p>
        </p:txBody>
      </p:sp>
      <p:pic>
        <p:nvPicPr>
          <p:cNvPr id="8" name="Picture 7">
            <a:extLst>
              <a:ext uri="{FF2B5EF4-FFF2-40B4-BE49-F238E27FC236}">
                <a16:creationId xmlns:a16="http://schemas.microsoft.com/office/drawing/2014/main" id="{E81555C8-6464-72B4-4975-8DCA994A3E34}"/>
              </a:ext>
            </a:extLst>
          </p:cNvPr>
          <p:cNvPicPr>
            <a:picLocks noChangeAspect="1"/>
          </p:cNvPicPr>
          <p:nvPr/>
        </p:nvPicPr>
        <p:blipFill>
          <a:blip r:embed="rId3"/>
          <a:stretch>
            <a:fillRect/>
          </a:stretch>
        </p:blipFill>
        <p:spPr>
          <a:xfrm>
            <a:off x="4527739" y="1390094"/>
            <a:ext cx="2599533" cy="778764"/>
          </a:xfrm>
          <a:prstGeom prst="rect">
            <a:avLst/>
          </a:prstGeom>
        </p:spPr>
      </p:pic>
      <p:pic>
        <p:nvPicPr>
          <p:cNvPr id="9" name="Graphic 8" descr="Badge Follow with solid fill">
            <a:extLst>
              <a:ext uri="{FF2B5EF4-FFF2-40B4-BE49-F238E27FC236}">
                <a16:creationId xmlns:a16="http://schemas.microsoft.com/office/drawing/2014/main" id="{82456584-CA7B-5741-C8EC-959A8DA969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202" y="2309098"/>
            <a:ext cx="560962" cy="560962"/>
          </a:xfrm>
          <a:prstGeom prst="rect">
            <a:avLst/>
          </a:prstGeom>
        </p:spPr>
      </p:pic>
      <p:cxnSp>
        <p:nvCxnSpPr>
          <p:cNvPr id="10" name="Connector: Curved 9">
            <a:extLst>
              <a:ext uri="{FF2B5EF4-FFF2-40B4-BE49-F238E27FC236}">
                <a16:creationId xmlns:a16="http://schemas.microsoft.com/office/drawing/2014/main" id="{1A810454-05B4-1128-8F51-211DF2F7AED1}"/>
              </a:ext>
            </a:extLst>
          </p:cNvPr>
          <p:cNvCxnSpPr>
            <a:cxnSpLocks/>
            <a:stCxn id="16" idx="3"/>
            <a:endCxn id="9" idx="0"/>
          </p:cNvCxnSpPr>
          <p:nvPr/>
        </p:nvCxnSpPr>
        <p:spPr>
          <a:xfrm>
            <a:off x="2464600" y="2018821"/>
            <a:ext cx="1329083" cy="290277"/>
          </a:xfrm>
          <a:prstGeom prst="curvedConnector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7262F026-5A8C-435D-6E70-DA5E29723B83}"/>
              </a:ext>
            </a:extLst>
          </p:cNvPr>
          <p:cNvCxnSpPr>
            <a:cxnSpLocks/>
            <a:stCxn id="17" idx="3"/>
            <a:endCxn id="9" idx="2"/>
          </p:cNvCxnSpPr>
          <p:nvPr/>
        </p:nvCxnSpPr>
        <p:spPr>
          <a:xfrm flipV="1">
            <a:off x="2464600" y="2870060"/>
            <a:ext cx="1329083" cy="307432"/>
          </a:xfrm>
          <a:prstGeom prst="curvedConnector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093D56F-CF17-C0BD-6884-25B050D4FA28}"/>
                  </a:ext>
                </a:extLst>
              </p:cNvPr>
              <p:cNvSpPr txBox="1"/>
              <p:nvPr/>
            </p:nvSpPr>
            <p:spPr>
              <a:xfrm>
                <a:off x="2767968" y="1711043"/>
                <a:ext cx="45910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oMath>
                  </m:oMathPara>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2" name="TextBox 11">
                <a:extLst>
                  <a:ext uri="{FF2B5EF4-FFF2-40B4-BE49-F238E27FC236}">
                    <a16:creationId xmlns:a16="http://schemas.microsoft.com/office/drawing/2014/main" id="{7093D56F-CF17-C0BD-6884-25B050D4FA28}"/>
                  </a:ext>
                </a:extLst>
              </p:cNvPr>
              <p:cNvSpPr txBox="1">
                <a:spLocks noRot="1" noChangeAspect="1" noMove="1" noResize="1" noEditPoints="1" noAdjustHandles="1" noChangeArrowheads="1" noChangeShapeType="1" noTextEdit="1"/>
              </p:cNvSpPr>
              <p:nvPr/>
            </p:nvSpPr>
            <p:spPr>
              <a:xfrm>
                <a:off x="2767968" y="1711043"/>
                <a:ext cx="459100" cy="307777"/>
              </a:xfrm>
              <a:prstGeom prst="rect">
                <a:avLst/>
              </a:prstGeom>
              <a:blipFill>
                <a:blip r:embed="rId6"/>
                <a:stretch>
                  <a:fillRect l="-9333" r="-6667"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1FE4BAB-F986-208A-5836-D034B49B7E62}"/>
                  </a:ext>
                </a:extLst>
              </p:cNvPr>
              <p:cNvSpPr txBox="1"/>
              <p:nvPr/>
            </p:nvSpPr>
            <p:spPr>
              <a:xfrm>
                <a:off x="2547791" y="3171130"/>
                <a:ext cx="11210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e>
                      </m:d>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3" name="TextBox 12">
                <a:extLst>
                  <a:ext uri="{FF2B5EF4-FFF2-40B4-BE49-F238E27FC236}">
                    <a16:creationId xmlns:a16="http://schemas.microsoft.com/office/drawing/2014/main" id="{11FE4BAB-F986-208A-5836-D034B49B7E62}"/>
                  </a:ext>
                </a:extLst>
              </p:cNvPr>
              <p:cNvSpPr txBox="1">
                <a:spLocks noRot="1" noChangeAspect="1" noMove="1" noResize="1" noEditPoints="1" noAdjustHandles="1" noChangeArrowheads="1" noChangeShapeType="1" noTextEdit="1"/>
              </p:cNvSpPr>
              <p:nvPr/>
            </p:nvSpPr>
            <p:spPr>
              <a:xfrm>
                <a:off x="2547791" y="3171130"/>
                <a:ext cx="1121012" cy="307777"/>
              </a:xfrm>
              <a:prstGeom prst="rect">
                <a:avLst/>
              </a:prstGeom>
              <a:blipFill>
                <a:blip r:embed="rId7"/>
                <a:stretch>
                  <a:fillRect l="-3261" b="-5882"/>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47525F14-E77F-DB2F-E7BC-49E9606775F8}"/>
              </a:ext>
            </a:extLst>
          </p:cNvPr>
          <p:cNvCxnSpPr>
            <a:cxnSpLocks/>
            <a:stCxn id="9" idx="3"/>
          </p:cNvCxnSpPr>
          <p:nvPr/>
        </p:nvCxnSpPr>
        <p:spPr>
          <a:xfrm>
            <a:off x="4074164" y="2589579"/>
            <a:ext cx="46000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B7A4AC9-5C73-0963-3723-AE669054175D}"/>
              </a:ext>
            </a:extLst>
          </p:cNvPr>
          <p:cNvSpPr txBox="1"/>
          <p:nvPr/>
        </p:nvSpPr>
        <p:spPr>
          <a:xfrm>
            <a:off x="4352575" y="2309098"/>
            <a:ext cx="148511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inal Prediction</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921EAC1-138C-024C-1C49-6A3F6E06B846}"/>
              </a:ext>
            </a:extLst>
          </p:cNvPr>
          <p:cNvSpPr/>
          <p:nvPr/>
        </p:nvSpPr>
        <p:spPr>
          <a:xfrm>
            <a:off x="1035167" y="1622540"/>
            <a:ext cx="1429433"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Local NN</a:t>
            </a:r>
          </a:p>
        </p:txBody>
      </p:sp>
      <p:sp>
        <p:nvSpPr>
          <p:cNvPr id="17" name="Rectangle 16">
            <a:extLst>
              <a:ext uri="{FF2B5EF4-FFF2-40B4-BE49-F238E27FC236}">
                <a16:creationId xmlns:a16="http://schemas.microsoft.com/office/drawing/2014/main" id="{049214C7-FDD7-B71B-4003-6ED7575906A3}"/>
              </a:ext>
            </a:extLst>
          </p:cNvPr>
          <p:cNvSpPr/>
          <p:nvPr/>
        </p:nvSpPr>
        <p:spPr>
          <a:xfrm>
            <a:off x="1035167" y="2781211"/>
            <a:ext cx="1429433"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Remote NN</a:t>
            </a:r>
          </a:p>
        </p:txBody>
      </p:sp>
      <p:pic>
        <p:nvPicPr>
          <p:cNvPr id="19" name="Picture 18">
            <a:extLst>
              <a:ext uri="{FF2B5EF4-FFF2-40B4-BE49-F238E27FC236}">
                <a16:creationId xmlns:a16="http://schemas.microsoft.com/office/drawing/2014/main" id="{51292901-9C62-ABF7-EB32-73915C3DE8A7}"/>
              </a:ext>
            </a:extLst>
          </p:cNvPr>
          <p:cNvPicPr>
            <a:picLocks noChangeAspect="1"/>
          </p:cNvPicPr>
          <p:nvPr/>
        </p:nvPicPr>
        <p:blipFill>
          <a:blip r:embed="rId8"/>
          <a:stretch>
            <a:fillRect/>
          </a:stretch>
        </p:blipFill>
        <p:spPr>
          <a:xfrm>
            <a:off x="7954515" y="1390094"/>
            <a:ext cx="3202318" cy="2502753"/>
          </a:xfrm>
          <a:prstGeom prst="rect">
            <a:avLst/>
          </a:prstGeom>
        </p:spPr>
      </p:pic>
      <p:pic>
        <p:nvPicPr>
          <p:cNvPr id="21" name="Picture 20">
            <a:extLst>
              <a:ext uri="{FF2B5EF4-FFF2-40B4-BE49-F238E27FC236}">
                <a16:creationId xmlns:a16="http://schemas.microsoft.com/office/drawing/2014/main" id="{A6CFCEBD-678A-5592-BBD0-D6280EDC1936}"/>
              </a:ext>
            </a:extLst>
          </p:cNvPr>
          <p:cNvPicPr>
            <a:picLocks noChangeAspect="1"/>
          </p:cNvPicPr>
          <p:nvPr/>
        </p:nvPicPr>
        <p:blipFill>
          <a:blip r:embed="rId9"/>
          <a:stretch>
            <a:fillRect/>
          </a:stretch>
        </p:blipFill>
        <p:spPr>
          <a:xfrm>
            <a:off x="7954515" y="3998850"/>
            <a:ext cx="3392774" cy="2540077"/>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6607055-3E0B-4E1C-6A84-E995C71725A9}"/>
                  </a:ext>
                </a:extLst>
              </p:cNvPr>
              <p:cNvSpPr txBox="1"/>
              <p:nvPr/>
            </p:nvSpPr>
            <p:spPr>
              <a:xfrm>
                <a:off x="790905" y="4107305"/>
                <a:ext cx="6796858" cy="2292935"/>
              </a:xfrm>
              <a:prstGeom prst="rect">
                <a:avLst/>
              </a:prstGeom>
              <a:noFill/>
            </p:spPr>
            <p:txBody>
              <a:bodyPr wrap="square" rtlCol="0">
                <a:spAutoFit/>
              </a:bodyPr>
              <a:lstStyle/>
              <a:p>
                <a:pPr>
                  <a:spcAft>
                    <a:spcPts val="600"/>
                  </a:spcAft>
                </a:pPr>
                <a14:m>
                  <m:oMath xmlns:m="http://schemas.openxmlformats.org/officeDocument/2006/math">
                    <m:r>
                      <a:rPr lang="en-US" sz="2800" b="0" i="1" dirty="0" smtClean="0">
                        <a:latin typeface="Cambria Math" panose="02040503050406030204" pitchFamily="18" charset="0"/>
                      </a:rPr>
                      <m:t>𝑇</m:t>
                    </m:r>
                  </m:oMath>
                </a14:m>
                <a:r>
                  <a:rPr lang="en-US" sz="2800" b="1" dirty="0"/>
                  <a:t> is too low</a:t>
                </a:r>
              </a:p>
              <a:p>
                <a:pPr marL="742950" lvl="1" indent="-285750">
                  <a:spcAft>
                    <a:spcPts val="600"/>
                  </a:spcAft>
                  <a:buFont typeface="Arial" panose="020B0604020202020204" pitchFamily="34" charset="0"/>
                  <a:buChar char="•"/>
                </a:pPr>
                <a14:m>
                  <m:oMath xmlns:m="http://schemas.openxmlformats.org/officeDocument/2006/math">
                    <m:r>
                      <a:rPr lang="en-US" sz="2400" b="0" i="1" dirty="0" smtClean="0">
                        <a:latin typeface="Cambria Math" panose="02040503050406030204" pitchFamily="18" charset="0"/>
                      </a:rPr>
                      <m:t>𝛼</m:t>
                    </m:r>
                  </m:oMath>
                </a14:m>
                <a:r>
                  <a:rPr lang="en-US" sz="2400" dirty="0"/>
                  <a:t> tends to be bias, local NN could be ignored during training</a:t>
                </a:r>
              </a:p>
              <a:p>
                <a:pPr>
                  <a:spcAft>
                    <a:spcPts val="600"/>
                  </a:spcAft>
                </a:pPr>
                <a14:m>
                  <m:oMath xmlns:m="http://schemas.openxmlformats.org/officeDocument/2006/math">
                    <m:r>
                      <a:rPr lang="en-US" sz="2800" b="0" i="1" dirty="0" smtClean="0">
                        <a:latin typeface="Cambria Math" panose="02040503050406030204" pitchFamily="18" charset="0"/>
                      </a:rPr>
                      <m:t>𝑇</m:t>
                    </m:r>
                  </m:oMath>
                </a14:m>
                <a:r>
                  <a:rPr lang="en-US" sz="2800" b="1" dirty="0"/>
                  <a:t> is too high</a:t>
                </a:r>
              </a:p>
              <a:p>
                <a:pPr marL="742950" lvl="1" indent="-285750">
                  <a:spcAft>
                    <a:spcPts val="600"/>
                  </a:spcAft>
                  <a:buFont typeface="Arial" panose="020B0604020202020204" pitchFamily="34" charset="0"/>
                  <a:buChar char="•"/>
                </a:pPr>
                <a:r>
                  <a:rPr lang="en-US" sz="2400" dirty="0"/>
                  <a:t>equivalent to simple sum, </a:t>
                </a:r>
                <a14:m>
                  <m:oMath xmlns:m="http://schemas.openxmlformats.org/officeDocument/2006/math">
                    <m:r>
                      <a:rPr lang="en-US" sz="2400" b="0" i="1" dirty="0" smtClean="0">
                        <a:latin typeface="Cambria Math" panose="02040503050406030204" pitchFamily="18" charset="0"/>
                      </a:rPr>
                      <m:t>𝛼</m:t>
                    </m:r>
                  </m:oMath>
                </a14:m>
                <a:r>
                  <a:rPr lang="en-US" sz="2400" dirty="0"/>
                  <a:t> becomes useless</a:t>
                </a:r>
              </a:p>
            </p:txBody>
          </p:sp>
        </mc:Choice>
        <mc:Fallback xmlns="">
          <p:sp>
            <p:nvSpPr>
              <p:cNvPr id="22" name="TextBox 21">
                <a:extLst>
                  <a:ext uri="{FF2B5EF4-FFF2-40B4-BE49-F238E27FC236}">
                    <a16:creationId xmlns:a16="http://schemas.microsoft.com/office/drawing/2014/main" id="{36607055-3E0B-4E1C-6A84-E995C71725A9}"/>
                  </a:ext>
                </a:extLst>
              </p:cNvPr>
              <p:cNvSpPr txBox="1">
                <a:spLocks noRot="1" noChangeAspect="1" noMove="1" noResize="1" noEditPoints="1" noAdjustHandles="1" noChangeArrowheads="1" noChangeShapeType="1" noTextEdit="1"/>
              </p:cNvSpPr>
              <p:nvPr/>
            </p:nvSpPr>
            <p:spPr>
              <a:xfrm>
                <a:off x="790905" y="4107305"/>
                <a:ext cx="6796858" cy="2292935"/>
              </a:xfrm>
              <a:prstGeom prst="rect">
                <a:avLst/>
              </a:prstGeom>
              <a:blipFill>
                <a:blip r:embed="rId10"/>
                <a:stretch>
                  <a:fillRect t="-2660" b="-5053"/>
                </a:stretch>
              </a:blipFill>
            </p:spPr>
            <p:txBody>
              <a:bodyPr/>
              <a:lstStyle/>
              <a:p>
                <a:r>
                  <a:rPr lang="en-US">
                    <a:noFill/>
                  </a:rPr>
                  <a:t> </a:t>
                </a:r>
              </a:p>
            </p:txBody>
          </p:sp>
        </mc:Fallback>
      </mc:AlternateContent>
    </p:spTree>
    <p:extLst>
      <p:ext uri="{BB962C8B-B14F-4D97-AF65-F5344CB8AC3E}">
        <p14:creationId xmlns:p14="http://schemas.microsoft.com/office/powerpoint/2010/main" val="1649023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DBEC-F096-5721-C2B6-814B861724F0}"/>
              </a:ext>
            </a:extLst>
          </p:cNvPr>
          <p:cNvSpPr>
            <a:spLocks noGrp="1"/>
          </p:cNvSpPr>
          <p:nvPr>
            <p:ph type="title"/>
          </p:nvPr>
        </p:nvSpPr>
        <p:spPr/>
        <p:txBody>
          <a:bodyPr>
            <a:normAutofit/>
          </a:bodyPr>
          <a:lstStyle/>
          <a:p>
            <a:r>
              <a:rPr lang="en-US" sz="3600" dirty="0"/>
              <a:t>Preprocessing the Feature Extractor</a:t>
            </a:r>
            <a:endParaRPr lang="en-US" sz="3200" dirty="0"/>
          </a:p>
        </p:txBody>
      </p:sp>
      <p:sp>
        <p:nvSpPr>
          <p:cNvPr id="4" name="Slide Number Placeholder 3">
            <a:extLst>
              <a:ext uri="{FF2B5EF4-FFF2-40B4-BE49-F238E27FC236}">
                <a16:creationId xmlns:a16="http://schemas.microsoft.com/office/drawing/2014/main" id="{E63AA559-2689-1133-4189-083F4C745303}"/>
              </a:ext>
            </a:extLst>
          </p:cNvPr>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6" name="Picture 5">
            <a:extLst>
              <a:ext uri="{FF2B5EF4-FFF2-40B4-BE49-F238E27FC236}">
                <a16:creationId xmlns:a16="http://schemas.microsoft.com/office/drawing/2014/main" id="{F67B9D54-E7F8-4D36-1DA2-609D826BFF69}"/>
              </a:ext>
            </a:extLst>
          </p:cNvPr>
          <p:cNvPicPr>
            <a:picLocks noChangeAspect="1"/>
          </p:cNvPicPr>
          <p:nvPr/>
        </p:nvPicPr>
        <p:blipFill>
          <a:blip r:embed="rId3"/>
          <a:stretch>
            <a:fillRect/>
          </a:stretch>
        </p:blipFill>
        <p:spPr>
          <a:xfrm>
            <a:off x="1554302" y="4524857"/>
            <a:ext cx="5771268" cy="2123554"/>
          </a:xfrm>
          <a:prstGeom prst="rect">
            <a:avLst/>
          </a:prstGeom>
        </p:spPr>
      </p:pic>
      <p:pic>
        <p:nvPicPr>
          <p:cNvPr id="8" name="Picture 7">
            <a:extLst>
              <a:ext uri="{FF2B5EF4-FFF2-40B4-BE49-F238E27FC236}">
                <a16:creationId xmlns:a16="http://schemas.microsoft.com/office/drawing/2014/main" id="{25608D20-D4C3-AC30-94D4-2C83CA5979CC}"/>
              </a:ext>
            </a:extLst>
          </p:cNvPr>
          <p:cNvPicPr>
            <a:picLocks noChangeAspect="1"/>
          </p:cNvPicPr>
          <p:nvPr/>
        </p:nvPicPr>
        <p:blipFill>
          <a:blip r:embed="rId4"/>
          <a:stretch>
            <a:fillRect/>
          </a:stretch>
        </p:blipFill>
        <p:spPr>
          <a:xfrm>
            <a:off x="8288085" y="3437445"/>
            <a:ext cx="3743830" cy="2918920"/>
          </a:xfrm>
          <a:prstGeom prst="rect">
            <a:avLst/>
          </a:prstGeom>
        </p:spPr>
      </p:pic>
      <p:sp>
        <p:nvSpPr>
          <p:cNvPr id="9" name="TextBox 8">
            <a:extLst>
              <a:ext uri="{FF2B5EF4-FFF2-40B4-BE49-F238E27FC236}">
                <a16:creationId xmlns:a16="http://schemas.microsoft.com/office/drawing/2014/main" id="{9C775045-7C6D-B689-8DC4-2A7899BB624C}"/>
              </a:ext>
            </a:extLst>
          </p:cNvPr>
          <p:cNvSpPr txBox="1"/>
          <p:nvPr/>
        </p:nvSpPr>
        <p:spPr>
          <a:xfrm>
            <a:off x="609600" y="1266519"/>
            <a:ext cx="9681526"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dirty="0">
                <a:solidFill>
                  <a:prstClr val="black"/>
                </a:solidFill>
                <a:latin typeface="Calibri"/>
              </a:rPr>
              <a:t>R</a:t>
            </a:r>
            <a:r>
              <a:rPr lang="en-US" sz="2800" b="1" noProof="0" dirty="0">
                <a:solidFill>
                  <a:prstClr val="black"/>
                </a:solidFill>
                <a:latin typeface="Calibri"/>
              </a:rPr>
              <a:t>e-arrange the channel indices of feature extractor’s output</a:t>
            </a:r>
            <a:endParaRPr kumimoji="0" lang="en-US" sz="2800" b="1" i="0" u="none" strike="noStrike" kern="1200" cap="none" spc="0" normalizeH="0" baseline="0" noProof="0" dirty="0">
              <a:ln>
                <a:noFill/>
              </a:ln>
              <a:solidFill>
                <a:srgbClr val="C00000"/>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C4B2012A-75BB-30D1-BC48-B5D996C784BB}"/>
              </a:ext>
            </a:extLst>
          </p:cNvPr>
          <p:cNvSpPr/>
          <p:nvPr/>
        </p:nvSpPr>
        <p:spPr bwMode="auto">
          <a:xfrm>
            <a:off x="958475" y="4063147"/>
            <a:ext cx="293511" cy="293511"/>
          </a:xfrm>
          <a:prstGeom prst="rect">
            <a:avLst/>
          </a:prstGeom>
          <a:solidFill>
            <a:srgbClr val="C00000"/>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6" name="TextBox 15">
            <a:extLst>
              <a:ext uri="{FF2B5EF4-FFF2-40B4-BE49-F238E27FC236}">
                <a16:creationId xmlns:a16="http://schemas.microsoft.com/office/drawing/2014/main" id="{70B48AFB-3407-1232-D76D-60EE548E467E}"/>
              </a:ext>
            </a:extLst>
          </p:cNvPr>
          <p:cNvSpPr txBox="1"/>
          <p:nvPr/>
        </p:nvSpPr>
        <p:spPr>
          <a:xfrm>
            <a:off x="1295820" y="3886736"/>
            <a:ext cx="3419871" cy="646331"/>
          </a:xfrm>
          <a:prstGeom prst="rect">
            <a:avLst/>
          </a:prstGeom>
          <a:noFill/>
        </p:spPr>
        <p:txBody>
          <a:bodyPr wrap="square" rtlCol="0">
            <a:spAutoFit/>
          </a:bodyPr>
          <a:lstStyle/>
          <a:p>
            <a:r>
              <a:rPr lang="en-US" dirty="0"/>
              <a:t>feature channel that is more likely to appear top important features</a:t>
            </a:r>
          </a:p>
        </p:txBody>
      </p:sp>
      <p:sp>
        <p:nvSpPr>
          <p:cNvPr id="17" name="Rectangle 16">
            <a:extLst>
              <a:ext uri="{FF2B5EF4-FFF2-40B4-BE49-F238E27FC236}">
                <a16:creationId xmlns:a16="http://schemas.microsoft.com/office/drawing/2014/main" id="{2EB3B814-4A86-9720-0039-64D75EE22B72}"/>
              </a:ext>
            </a:extLst>
          </p:cNvPr>
          <p:cNvSpPr/>
          <p:nvPr/>
        </p:nvSpPr>
        <p:spPr bwMode="auto">
          <a:xfrm>
            <a:off x="4827497" y="4079457"/>
            <a:ext cx="293511" cy="293511"/>
          </a:xfrm>
          <a:prstGeom prst="rect">
            <a:avLst/>
          </a:prstGeom>
          <a:solidFill>
            <a:schemeClr val="bg1">
              <a:lumMod val="65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8" name="TextBox 17">
            <a:extLst>
              <a:ext uri="{FF2B5EF4-FFF2-40B4-BE49-F238E27FC236}">
                <a16:creationId xmlns:a16="http://schemas.microsoft.com/office/drawing/2014/main" id="{DCFC52D4-2A11-BC3B-EF13-313A429043FE}"/>
              </a:ext>
            </a:extLst>
          </p:cNvPr>
          <p:cNvSpPr txBox="1"/>
          <p:nvPr/>
        </p:nvSpPr>
        <p:spPr>
          <a:xfrm>
            <a:off x="5153860" y="4041546"/>
            <a:ext cx="2783417" cy="369332"/>
          </a:xfrm>
          <a:prstGeom prst="rect">
            <a:avLst/>
          </a:prstGeom>
          <a:noFill/>
        </p:spPr>
        <p:txBody>
          <a:bodyPr wrap="square" rtlCol="0">
            <a:spAutoFit/>
          </a:bodyPr>
          <a:lstStyle/>
          <a:p>
            <a:pPr algn="ctr"/>
            <a:r>
              <a:rPr lang="en-US" dirty="0"/>
              <a:t>remaining feature channels</a:t>
            </a:r>
          </a:p>
        </p:txBody>
      </p:sp>
      <p:grpSp>
        <p:nvGrpSpPr>
          <p:cNvPr id="63" name="Group 62">
            <a:extLst>
              <a:ext uri="{FF2B5EF4-FFF2-40B4-BE49-F238E27FC236}">
                <a16:creationId xmlns:a16="http://schemas.microsoft.com/office/drawing/2014/main" id="{16C87F1F-45CC-50F5-A7FA-B6FBC35CFF8C}"/>
              </a:ext>
            </a:extLst>
          </p:cNvPr>
          <p:cNvGrpSpPr/>
          <p:nvPr/>
        </p:nvGrpSpPr>
        <p:grpSpPr>
          <a:xfrm>
            <a:off x="2007527" y="2052775"/>
            <a:ext cx="5715861" cy="1400903"/>
            <a:chOff x="5780059" y="2027525"/>
            <a:chExt cx="5715861" cy="1400903"/>
          </a:xfrm>
        </p:grpSpPr>
        <p:sp>
          <p:nvSpPr>
            <p:cNvPr id="41" name="Rectangle 40">
              <a:extLst>
                <a:ext uri="{FF2B5EF4-FFF2-40B4-BE49-F238E27FC236}">
                  <a16:creationId xmlns:a16="http://schemas.microsoft.com/office/drawing/2014/main" id="{C9A1AD01-BC22-59C1-52FA-7E0992A40393}"/>
                </a:ext>
              </a:extLst>
            </p:cNvPr>
            <p:cNvSpPr/>
            <p:nvPr/>
          </p:nvSpPr>
          <p:spPr>
            <a:xfrm>
              <a:off x="5780059" y="2327558"/>
              <a:ext cx="1429433"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Feature Extractor</a:t>
              </a:r>
            </a:p>
          </p:txBody>
        </p:sp>
        <p:sp>
          <p:nvSpPr>
            <p:cNvPr id="42" name="Rectangle 41">
              <a:extLst>
                <a:ext uri="{FF2B5EF4-FFF2-40B4-BE49-F238E27FC236}">
                  <a16:creationId xmlns:a16="http://schemas.microsoft.com/office/drawing/2014/main" id="{52CA56F1-22CA-6254-DDE7-0AB37076E700}"/>
                </a:ext>
              </a:extLst>
            </p:cNvPr>
            <p:cNvSpPr/>
            <p:nvPr/>
          </p:nvSpPr>
          <p:spPr bwMode="auto">
            <a:xfrm rot="5400000">
              <a:off x="7786557" y="2111256"/>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B9D17F54-8882-C659-0572-5CA77378FA2F}"/>
                </a:ext>
              </a:extLst>
            </p:cNvPr>
            <p:cNvSpPr/>
            <p:nvPr/>
          </p:nvSpPr>
          <p:spPr bwMode="auto">
            <a:xfrm rot="5400000">
              <a:off x="7786557" y="2366936"/>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1AB7BC8E-00A4-5C69-8AF4-CF8267BE8376}"/>
                </a:ext>
              </a:extLst>
            </p:cNvPr>
            <p:cNvSpPr/>
            <p:nvPr/>
          </p:nvSpPr>
          <p:spPr bwMode="auto">
            <a:xfrm rot="5400000">
              <a:off x="7786557" y="2622618"/>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id="{AD3C5796-7DBC-56BF-F5DD-59F54A71940E}"/>
                </a:ext>
              </a:extLst>
            </p:cNvPr>
            <p:cNvSpPr/>
            <p:nvPr/>
          </p:nvSpPr>
          <p:spPr bwMode="auto">
            <a:xfrm rot="5400000">
              <a:off x="7786557" y="2878299"/>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Rectangle 45">
              <a:extLst>
                <a:ext uri="{FF2B5EF4-FFF2-40B4-BE49-F238E27FC236}">
                  <a16:creationId xmlns:a16="http://schemas.microsoft.com/office/drawing/2014/main" id="{BE6070DA-1788-1D9F-70BA-036A3BBD0D7A}"/>
                </a:ext>
              </a:extLst>
            </p:cNvPr>
            <p:cNvSpPr/>
            <p:nvPr/>
          </p:nvSpPr>
          <p:spPr bwMode="auto">
            <a:xfrm rot="5400000">
              <a:off x="7786557" y="3133980"/>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85D3029C-2477-BC6C-08DE-BA717DFBD316}"/>
                </a:ext>
              </a:extLst>
            </p:cNvPr>
            <p:cNvSpPr/>
            <p:nvPr/>
          </p:nvSpPr>
          <p:spPr bwMode="auto">
            <a:xfrm rot="5400000">
              <a:off x="9789073" y="2111256"/>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A50BFE14-3AA9-8628-8811-D68FDC330225}"/>
                </a:ext>
              </a:extLst>
            </p:cNvPr>
            <p:cNvSpPr/>
            <p:nvPr/>
          </p:nvSpPr>
          <p:spPr bwMode="auto">
            <a:xfrm rot="5400000">
              <a:off x="9789073" y="2366936"/>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10A7D162-BA07-2F74-A65C-443761276162}"/>
                </a:ext>
              </a:extLst>
            </p:cNvPr>
            <p:cNvSpPr/>
            <p:nvPr/>
          </p:nvSpPr>
          <p:spPr bwMode="auto">
            <a:xfrm rot="5400000">
              <a:off x="9789073" y="2622618"/>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id="{992849BB-7B57-AABB-50E4-293DF0DA1A11}"/>
                </a:ext>
              </a:extLst>
            </p:cNvPr>
            <p:cNvSpPr/>
            <p:nvPr/>
          </p:nvSpPr>
          <p:spPr bwMode="auto">
            <a:xfrm rot="5400000">
              <a:off x="9789073" y="2878299"/>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id="{E3921223-ACC8-6B27-B5D5-91457A29EC0F}"/>
                </a:ext>
              </a:extLst>
            </p:cNvPr>
            <p:cNvSpPr/>
            <p:nvPr/>
          </p:nvSpPr>
          <p:spPr bwMode="auto">
            <a:xfrm rot="5400000">
              <a:off x="9789073" y="3133980"/>
              <a:ext cx="255682" cy="255682"/>
            </a:xfrm>
            <a:prstGeom prst="rect">
              <a:avLst/>
            </a:prstGeom>
            <a:solidFill>
              <a:schemeClr val="bg1"/>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52" name="Straight Arrow Connector 51">
              <a:extLst>
                <a:ext uri="{FF2B5EF4-FFF2-40B4-BE49-F238E27FC236}">
                  <a16:creationId xmlns:a16="http://schemas.microsoft.com/office/drawing/2014/main" id="{7D19E297-AE0B-A5B9-878D-2181177BAC45}"/>
                </a:ext>
              </a:extLst>
            </p:cNvPr>
            <p:cNvCxnSpPr>
              <a:cxnSpLocks/>
              <a:stCxn id="42" idx="0"/>
              <a:endCxn id="49" idx="2"/>
            </p:cNvCxnSpPr>
            <p:nvPr/>
          </p:nvCxnSpPr>
          <p:spPr>
            <a:xfrm>
              <a:off x="8042239" y="2239097"/>
              <a:ext cx="1746834" cy="511362"/>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BE3F634-F8FA-1F2E-6EC6-06DA6477B2E0}"/>
                </a:ext>
              </a:extLst>
            </p:cNvPr>
            <p:cNvCxnSpPr>
              <a:cxnSpLocks/>
              <a:stCxn id="43" idx="0"/>
              <a:endCxn id="47" idx="2"/>
            </p:cNvCxnSpPr>
            <p:nvPr/>
          </p:nvCxnSpPr>
          <p:spPr>
            <a:xfrm flipV="1">
              <a:off x="8042239" y="2239097"/>
              <a:ext cx="1746834" cy="25568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B87D3B1-54FF-BCEB-C1ED-B619CBFA0D2D}"/>
                </a:ext>
              </a:extLst>
            </p:cNvPr>
            <p:cNvCxnSpPr>
              <a:cxnSpLocks/>
              <a:stCxn id="45" idx="0"/>
              <a:endCxn id="48" idx="2"/>
            </p:cNvCxnSpPr>
            <p:nvPr/>
          </p:nvCxnSpPr>
          <p:spPr>
            <a:xfrm flipV="1">
              <a:off x="8042239" y="2494777"/>
              <a:ext cx="1746834" cy="511363"/>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3FB9339-D0D9-96B9-8387-E61254B2B6BF}"/>
                </a:ext>
              </a:extLst>
            </p:cNvPr>
            <p:cNvCxnSpPr>
              <a:cxnSpLocks/>
              <a:stCxn id="44" idx="0"/>
              <a:endCxn id="50" idx="2"/>
            </p:cNvCxnSpPr>
            <p:nvPr/>
          </p:nvCxnSpPr>
          <p:spPr>
            <a:xfrm>
              <a:off x="8042239" y="2750459"/>
              <a:ext cx="1746834" cy="255681"/>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A8F81A0-3EF9-6E76-01C5-FFE54F8C4709}"/>
                </a:ext>
              </a:extLst>
            </p:cNvPr>
            <p:cNvCxnSpPr>
              <a:cxnSpLocks/>
              <a:stCxn id="46" idx="0"/>
              <a:endCxn id="51" idx="2"/>
            </p:cNvCxnSpPr>
            <p:nvPr/>
          </p:nvCxnSpPr>
          <p:spPr>
            <a:xfrm>
              <a:off x="8042239" y="3261821"/>
              <a:ext cx="1746834" cy="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5F67EF7D-E756-6988-E392-CA829D33789A}"/>
                </a:ext>
              </a:extLst>
            </p:cNvPr>
            <p:cNvSpPr/>
            <p:nvPr/>
          </p:nvSpPr>
          <p:spPr bwMode="auto">
            <a:xfrm>
              <a:off x="8258095" y="2027525"/>
              <a:ext cx="1235469" cy="1400903"/>
            </a:xfrm>
            <a:prstGeom prst="roundRect">
              <a:avLst>
                <a:gd name="adj" fmla="val 10264"/>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mapping</a:t>
              </a:r>
              <a:r>
                <a:rPr kumimoji="0" lang="en-US" sz="2000" b="1" i="0" u="none" strike="noStrike" kern="1200" cap="none" spc="0" normalizeH="0" noProof="0" dirty="0">
                  <a:ln>
                    <a:noFill/>
                  </a:ln>
                  <a:solidFill>
                    <a:prstClr val="black"/>
                  </a:solidFill>
                  <a:effectLst/>
                  <a:uLnTx/>
                  <a:uFillTx/>
                  <a:latin typeface="Calibri"/>
                  <a:ea typeface="+mn-ea"/>
                  <a:cs typeface="+mn-cs"/>
                </a:rPr>
                <a:t> layer</a:t>
              </a:r>
              <a:endParaRPr kumimoji="0" lang="en-US" sz="2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8" name="Right Brace 57">
              <a:extLst>
                <a:ext uri="{FF2B5EF4-FFF2-40B4-BE49-F238E27FC236}">
                  <a16:creationId xmlns:a16="http://schemas.microsoft.com/office/drawing/2014/main" id="{07A1B2CF-219B-E268-128B-A43D777B8DC7}"/>
                </a:ext>
              </a:extLst>
            </p:cNvPr>
            <p:cNvSpPr/>
            <p:nvPr/>
          </p:nvSpPr>
          <p:spPr>
            <a:xfrm>
              <a:off x="10147872" y="2081945"/>
              <a:ext cx="117231" cy="500254"/>
            </a:xfrm>
            <a:prstGeom prst="rightBrace">
              <a:avLst>
                <a:gd name="adj1" fmla="val 3191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Right Brace 58">
              <a:extLst>
                <a:ext uri="{FF2B5EF4-FFF2-40B4-BE49-F238E27FC236}">
                  <a16:creationId xmlns:a16="http://schemas.microsoft.com/office/drawing/2014/main" id="{D3D8010B-2411-D64D-27AE-B09A89E17FB8}"/>
                </a:ext>
              </a:extLst>
            </p:cNvPr>
            <p:cNvSpPr/>
            <p:nvPr/>
          </p:nvSpPr>
          <p:spPr>
            <a:xfrm>
              <a:off x="10160056" y="2633872"/>
              <a:ext cx="105048" cy="718703"/>
            </a:xfrm>
            <a:prstGeom prst="rightBrace">
              <a:avLst>
                <a:gd name="adj1" fmla="val 3191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TextBox 59">
              <a:extLst>
                <a:ext uri="{FF2B5EF4-FFF2-40B4-BE49-F238E27FC236}">
                  <a16:creationId xmlns:a16="http://schemas.microsoft.com/office/drawing/2014/main" id="{4E01FE6D-0860-86B4-FD70-8E340B6DC0AD}"/>
                </a:ext>
              </a:extLst>
            </p:cNvPr>
            <p:cNvSpPr txBox="1"/>
            <p:nvPr/>
          </p:nvSpPr>
          <p:spPr>
            <a:xfrm>
              <a:off x="10234270" y="2145453"/>
              <a:ext cx="9901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anose="05000000000000000000" pitchFamily="2" charset="2"/>
                </a:rPr>
                <a: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local</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1" name="TextBox 60">
              <a:extLst>
                <a:ext uri="{FF2B5EF4-FFF2-40B4-BE49-F238E27FC236}">
                  <a16:creationId xmlns:a16="http://schemas.microsoft.com/office/drawing/2014/main" id="{416FB8DB-9389-7527-F343-C62A97F8B08F}"/>
                </a:ext>
              </a:extLst>
            </p:cNvPr>
            <p:cNvSpPr txBox="1"/>
            <p:nvPr/>
          </p:nvSpPr>
          <p:spPr>
            <a:xfrm>
              <a:off x="10233204" y="2806085"/>
              <a:ext cx="12627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anose="05000000000000000000" pitchFamily="2" charset="2"/>
                </a:rPr>
                <a:t> </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remote</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62" name="Straight Arrow Connector 61">
              <a:extLst>
                <a:ext uri="{FF2B5EF4-FFF2-40B4-BE49-F238E27FC236}">
                  <a16:creationId xmlns:a16="http://schemas.microsoft.com/office/drawing/2014/main" id="{F831307A-5660-96CD-9BCD-886D029DDCE0}"/>
                </a:ext>
              </a:extLst>
            </p:cNvPr>
            <p:cNvCxnSpPr>
              <a:cxnSpLocks/>
            </p:cNvCxnSpPr>
            <p:nvPr/>
          </p:nvCxnSpPr>
          <p:spPr>
            <a:xfrm>
              <a:off x="7209492" y="2750459"/>
              <a:ext cx="57706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194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A83C-103D-7599-3507-10E5A002C5AF}"/>
              </a:ext>
            </a:extLst>
          </p:cNvPr>
          <p:cNvSpPr>
            <a:spLocks noGrp="1"/>
          </p:cNvSpPr>
          <p:nvPr>
            <p:ph type="title"/>
          </p:nvPr>
        </p:nvSpPr>
        <p:spPr/>
        <p:txBody>
          <a:bodyPr>
            <a:normAutofit/>
          </a:bodyPr>
          <a:lstStyle/>
          <a:p>
            <a:r>
              <a:rPr lang="en-US" sz="4000" dirty="0"/>
              <a:t>Evaluation: Training Convergence and Cost</a:t>
            </a:r>
          </a:p>
        </p:txBody>
      </p:sp>
      <p:sp>
        <p:nvSpPr>
          <p:cNvPr id="4" name="Slide Number Placeholder 3">
            <a:extLst>
              <a:ext uri="{FF2B5EF4-FFF2-40B4-BE49-F238E27FC236}">
                <a16:creationId xmlns:a16="http://schemas.microsoft.com/office/drawing/2014/main" id="{529CC47D-788A-329C-68A8-10D1AE18D2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EDC609A-AC93-D334-CF85-A951686D3C36}"/>
              </a:ext>
            </a:extLst>
          </p:cNvPr>
          <p:cNvPicPr>
            <a:picLocks noChangeAspect="1"/>
          </p:cNvPicPr>
          <p:nvPr/>
        </p:nvPicPr>
        <p:blipFill>
          <a:blip r:embed="rId3"/>
          <a:stretch>
            <a:fillRect/>
          </a:stretch>
        </p:blipFill>
        <p:spPr>
          <a:xfrm>
            <a:off x="1420091" y="2847586"/>
            <a:ext cx="9155876" cy="3335499"/>
          </a:xfrm>
          <a:prstGeom prst="rect">
            <a:avLst/>
          </a:prstGeom>
        </p:spPr>
      </p:pic>
      <p:sp>
        <p:nvSpPr>
          <p:cNvPr id="3" name="TextBox 2">
            <a:extLst>
              <a:ext uri="{FF2B5EF4-FFF2-40B4-BE49-F238E27FC236}">
                <a16:creationId xmlns:a16="http://schemas.microsoft.com/office/drawing/2014/main" id="{CEB11CEB-281E-2B68-64BA-1349D0EE5048}"/>
              </a:ext>
            </a:extLst>
          </p:cNvPr>
          <p:cNvSpPr txBox="1"/>
          <p:nvPr/>
        </p:nvSpPr>
        <p:spPr>
          <a:xfrm>
            <a:off x="609600" y="1328057"/>
            <a:ext cx="10559143" cy="907941"/>
          </a:xfrm>
          <a:prstGeom prst="rect">
            <a:avLst/>
          </a:prstGeom>
          <a:noFill/>
        </p:spPr>
        <p:txBody>
          <a:bodyPr wrap="square" rtlCol="0">
            <a:spAutoFit/>
          </a:bodyPr>
          <a:lstStyle/>
          <a:p>
            <a:pPr marL="457200" indent="-457200" algn="l">
              <a:spcAft>
                <a:spcPts val="600"/>
              </a:spcAft>
              <a:buFont typeface="Arial" panose="020B0604020202020204" pitchFamily="34" charset="0"/>
              <a:buChar char="•"/>
            </a:pPr>
            <a:r>
              <a:rPr lang="en-US" sz="2400" dirty="0"/>
              <a:t>AgileNN exhibits a very </a:t>
            </a:r>
            <a:r>
              <a:rPr lang="en-US" sz="2400" b="1" dirty="0">
                <a:solidFill>
                  <a:srgbClr val="C00000"/>
                </a:solidFill>
              </a:rPr>
              <a:t>similar convergence rate </a:t>
            </a:r>
            <a:r>
              <a:rPr lang="en-US" sz="2400" dirty="0"/>
              <a:t>vs. regular training</a:t>
            </a:r>
          </a:p>
          <a:p>
            <a:pPr marL="457200" indent="-457200" algn="l">
              <a:spcAft>
                <a:spcPts val="600"/>
              </a:spcAft>
              <a:buFont typeface="Arial" panose="020B0604020202020204" pitchFamily="34" charset="0"/>
              <a:buChar char="•"/>
            </a:pPr>
            <a:r>
              <a:rPr lang="en-US" sz="2400" dirty="0"/>
              <a:t>Wall-clock time increases by 3x-4x due to XAI loss computation</a:t>
            </a:r>
          </a:p>
        </p:txBody>
      </p:sp>
    </p:spTree>
    <p:extLst>
      <p:ext uri="{BB962C8B-B14F-4D97-AF65-F5344CB8AC3E}">
        <p14:creationId xmlns:p14="http://schemas.microsoft.com/office/powerpoint/2010/main" val="1744741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8E5A-A642-5F23-988C-25E42FA62F17}"/>
              </a:ext>
            </a:extLst>
          </p:cNvPr>
          <p:cNvSpPr>
            <a:spLocks noGrp="1"/>
          </p:cNvSpPr>
          <p:nvPr>
            <p:ph type="title"/>
          </p:nvPr>
        </p:nvSpPr>
        <p:spPr/>
        <p:txBody>
          <a:bodyPr>
            <a:normAutofit/>
          </a:bodyPr>
          <a:lstStyle/>
          <a:p>
            <a:r>
              <a:rPr lang="en-US" sz="4000" dirty="0"/>
              <a:t>Evaluation: Enforcing Skewness</a:t>
            </a:r>
          </a:p>
        </p:txBody>
      </p:sp>
      <p:sp>
        <p:nvSpPr>
          <p:cNvPr id="4" name="Slide Number Placeholder 3">
            <a:extLst>
              <a:ext uri="{FF2B5EF4-FFF2-40B4-BE49-F238E27FC236}">
                <a16:creationId xmlns:a16="http://schemas.microsoft.com/office/drawing/2014/main" id="{78DEBFAF-DD3D-452F-1852-3A8EEB30C9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40771E42-0D78-77FC-9296-94D7523407AD}"/>
              </a:ext>
            </a:extLst>
          </p:cNvPr>
          <p:cNvPicPr>
            <a:picLocks noChangeAspect="1"/>
          </p:cNvPicPr>
          <p:nvPr/>
        </p:nvPicPr>
        <p:blipFill>
          <a:blip r:embed="rId3"/>
          <a:stretch>
            <a:fillRect/>
          </a:stretch>
        </p:blipFill>
        <p:spPr>
          <a:xfrm>
            <a:off x="1405247" y="1923770"/>
            <a:ext cx="9009414" cy="2309978"/>
          </a:xfrm>
          <a:prstGeom prst="rect">
            <a:avLst/>
          </a:prstGeom>
        </p:spPr>
      </p:pic>
      <p:pic>
        <p:nvPicPr>
          <p:cNvPr id="10" name="Picture 9">
            <a:extLst>
              <a:ext uri="{FF2B5EF4-FFF2-40B4-BE49-F238E27FC236}">
                <a16:creationId xmlns:a16="http://schemas.microsoft.com/office/drawing/2014/main" id="{BFA607BB-3060-5C5D-DEF9-E37A8D25FCDF}"/>
              </a:ext>
            </a:extLst>
          </p:cNvPr>
          <p:cNvPicPr>
            <a:picLocks noChangeAspect="1"/>
          </p:cNvPicPr>
          <p:nvPr/>
        </p:nvPicPr>
        <p:blipFill>
          <a:blip r:embed="rId4"/>
          <a:stretch>
            <a:fillRect/>
          </a:stretch>
        </p:blipFill>
        <p:spPr>
          <a:xfrm>
            <a:off x="1304306" y="4421109"/>
            <a:ext cx="9583387" cy="2435382"/>
          </a:xfrm>
          <a:prstGeom prst="rect">
            <a:avLst/>
          </a:prstGeom>
        </p:spPr>
      </p:pic>
      <p:sp>
        <p:nvSpPr>
          <p:cNvPr id="16" name="Oval 15">
            <a:extLst>
              <a:ext uri="{FF2B5EF4-FFF2-40B4-BE49-F238E27FC236}">
                <a16:creationId xmlns:a16="http://schemas.microsoft.com/office/drawing/2014/main" id="{D01E0C5F-617E-1F60-8C8B-574F6C402CC9}"/>
              </a:ext>
            </a:extLst>
          </p:cNvPr>
          <p:cNvSpPr/>
          <p:nvPr/>
        </p:nvSpPr>
        <p:spPr bwMode="auto">
          <a:xfrm>
            <a:off x="8901237" y="2086532"/>
            <a:ext cx="694707" cy="1463682"/>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val 16">
            <a:extLst>
              <a:ext uri="{FF2B5EF4-FFF2-40B4-BE49-F238E27FC236}">
                <a16:creationId xmlns:a16="http://schemas.microsoft.com/office/drawing/2014/main" id="{FD4E0646-48CC-2F80-3C37-E4488C0073C6}"/>
              </a:ext>
            </a:extLst>
          </p:cNvPr>
          <p:cNvSpPr/>
          <p:nvPr/>
        </p:nvSpPr>
        <p:spPr bwMode="auto">
          <a:xfrm>
            <a:off x="9137719" y="4637718"/>
            <a:ext cx="694707" cy="1463682"/>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val 17">
            <a:extLst>
              <a:ext uri="{FF2B5EF4-FFF2-40B4-BE49-F238E27FC236}">
                <a16:creationId xmlns:a16="http://schemas.microsoft.com/office/drawing/2014/main" id="{322438F3-55BD-1134-ED85-C12499A48CAB}"/>
              </a:ext>
            </a:extLst>
          </p:cNvPr>
          <p:cNvSpPr/>
          <p:nvPr/>
        </p:nvSpPr>
        <p:spPr bwMode="auto">
          <a:xfrm>
            <a:off x="5674560" y="4637718"/>
            <a:ext cx="694707" cy="1463682"/>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val 18">
            <a:extLst>
              <a:ext uri="{FF2B5EF4-FFF2-40B4-BE49-F238E27FC236}">
                <a16:creationId xmlns:a16="http://schemas.microsoft.com/office/drawing/2014/main" id="{0B8F9A5E-E30C-6B31-407E-0C5DD2163FC0}"/>
              </a:ext>
            </a:extLst>
          </p:cNvPr>
          <p:cNvSpPr/>
          <p:nvPr/>
        </p:nvSpPr>
        <p:spPr bwMode="auto">
          <a:xfrm>
            <a:off x="5674559" y="2086532"/>
            <a:ext cx="694707" cy="1463682"/>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82C71BCD-06F9-B578-9C5F-6B2F22B00C64}"/>
              </a:ext>
            </a:extLst>
          </p:cNvPr>
          <p:cNvSpPr txBox="1"/>
          <p:nvPr/>
        </p:nvSpPr>
        <p:spPr>
          <a:xfrm>
            <a:off x="9485072" y="2098791"/>
            <a:ext cx="235578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Higher compressibility</a:t>
            </a:r>
          </a:p>
        </p:txBody>
      </p:sp>
      <p:sp>
        <p:nvSpPr>
          <p:cNvPr id="21" name="TextBox 20">
            <a:extLst>
              <a:ext uri="{FF2B5EF4-FFF2-40B4-BE49-F238E27FC236}">
                <a16:creationId xmlns:a16="http://schemas.microsoft.com/office/drawing/2014/main" id="{93DB1155-860D-4802-09FB-55341BF38040}"/>
              </a:ext>
            </a:extLst>
          </p:cNvPr>
          <p:cNvSpPr txBox="1"/>
          <p:nvPr/>
        </p:nvSpPr>
        <p:spPr>
          <a:xfrm>
            <a:off x="2894031" y="1589808"/>
            <a:ext cx="2589729"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Require higher local prediction power</a:t>
            </a:r>
          </a:p>
        </p:txBody>
      </p:sp>
      <p:sp>
        <p:nvSpPr>
          <p:cNvPr id="5" name="TextBox 4">
            <a:extLst>
              <a:ext uri="{FF2B5EF4-FFF2-40B4-BE49-F238E27FC236}">
                <a16:creationId xmlns:a16="http://schemas.microsoft.com/office/drawing/2014/main" id="{7C83A955-DBBB-B88C-99F6-DAB1AA6D9181}"/>
              </a:ext>
            </a:extLst>
          </p:cNvPr>
          <p:cNvSpPr txBox="1"/>
          <p:nvPr/>
        </p:nvSpPr>
        <p:spPr>
          <a:xfrm>
            <a:off x="609600" y="1213189"/>
            <a:ext cx="8875472" cy="461665"/>
          </a:xfrm>
          <a:prstGeom prst="rect">
            <a:avLst/>
          </a:prstGeom>
          <a:noFill/>
        </p:spPr>
        <p:txBody>
          <a:bodyPr wrap="square" rtlCol="0">
            <a:spAutoFit/>
          </a:bodyPr>
          <a:lstStyle/>
          <a:p>
            <a:pPr marL="457200" indent="-457200">
              <a:buFont typeface="Arial" panose="020B0604020202020204" pitchFamily="34" charset="0"/>
              <a:buChar char="•"/>
            </a:pPr>
            <a:r>
              <a:rPr lang="en-US" sz="2400" dirty="0"/>
              <a:t>Enforcing higher skewness helps reduce communication latency  </a:t>
            </a:r>
          </a:p>
        </p:txBody>
      </p:sp>
    </p:spTree>
    <p:extLst>
      <p:ext uri="{BB962C8B-B14F-4D97-AF65-F5344CB8AC3E}">
        <p14:creationId xmlns:p14="http://schemas.microsoft.com/office/powerpoint/2010/main" val="128272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B4523-4AB3-EA1B-533A-0B29CBF09996}"/>
              </a:ext>
            </a:extLst>
          </p:cNvPr>
          <p:cNvSpPr>
            <a:spLocks noGrp="1"/>
          </p:cNvSpPr>
          <p:nvPr>
            <p:ph type="title"/>
          </p:nvPr>
        </p:nvSpPr>
        <p:spPr/>
        <p:txBody>
          <a:bodyPr>
            <a:normAutofit/>
          </a:bodyPr>
          <a:lstStyle/>
          <a:p>
            <a:r>
              <a:rPr lang="en-US" sz="4000" dirty="0"/>
              <a:t>Resource Limits on Weak Embedded Devices</a:t>
            </a:r>
          </a:p>
        </p:txBody>
      </p:sp>
      <p:sp>
        <p:nvSpPr>
          <p:cNvPr id="4" name="Slide Number Placeholder 3">
            <a:extLst>
              <a:ext uri="{FF2B5EF4-FFF2-40B4-BE49-F238E27FC236}">
                <a16:creationId xmlns:a16="http://schemas.microsoft.com/office/drawing/2014/main" id="{EF5AD7A1-7C5A-C684-5FAC-06B40E6270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050" name="Picture 2" descr="Texas Instruments Msp-exp430g2 Msp430 Value Line Launchpad Development for  sale online | eBay">
            <a:extLst>
              <a:ext uri="{FF2B5EF4-FFF2-40B4-BE49-F238E27FC236}">
                <a16:creationId xmlns:a16="http://schemas.microsoft.com/office/drawing/2014/main" id="{882963E4-BFB2-AD58-C0EC-07BCAC4CE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9" y="2626682"/>
            <a:ext cx="1445621" cy="10842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BX00030 Arduino | Mouser">
            <a:extLst>
              <a:ext uri="{FF2B5EF4-FFF2-40B4-BE49-F238E27FC236}">
                <a16:creationId xmlns:a16="http://schemas.microsoft.com/office/drawing/2014/main" id="{759F609A-32C1-88CD-CBAB-233B9E38EA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699" y="3868530"/>
            <a:ext cx="1445621" cy="11974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S, ST 'STM32F7 마이크로컨트롤러' 판매 개시 &lt; 반도체·디스플레이 &lt; 뉴스 &lt; 기사본문 - 테크월드뉴스 - 김혜진 기자">
            <a:extLst>
              <a:ext uri="{FF2B5EF4-FFF2-40B4-BE49-F238E27FC236}">
                <a16:creationId xmlns:a16="http://schemas.microsoft.com/office/drawing/2014/main" id="{F20A3E19-C8F8-2ED7-32D8-DD25C9498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4991" y="2540020"/>
            <a:ext cx="1764575" cy="11646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ISP | Alanson">
            <a:extLst>
              <a:ext uri="{FF2B5EF4-FFF2-40B4-BE49-F238E27FC236}">
                <a16:creationId xmlns:a16="http://schemas.microsoft.com/office/drawing/2014/main" id="{6BE251B5-49EC-01B3-53A4-2350980A24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991" y="4273797"/>
            <a:ext cx="1764575" cy="6065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4FC1D9-D964-0F18-9F08-94F3411AAEEE}"/>
              </a:ext>
            </a:extLst>
          </p:cNvPr>
          <p:cNvSpPr txBox="1"/>
          <p:nvPr/>
        </p:nvSpPr>
        <p:spPr>
          <a:xfrm>
            <a:off x="1070610" y="1718936"/>
            <a:ext cx="391014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Weak Embedded Devices</a:t>
            </a:r>
          </a:p>
        </p:txBody>
      </p:sp>
      <p:sp>
        <p:nvSpPr>
          <p:cNvPr id="6" name="TextBox 5">
            <a:extLst>
              <a:ext uri="{FF2B5EF4-FFF2-40B4-BE49-F238E27FC236}">
                <a16:creationId xmlns:a16="http://schemas.microsoft.com/office/drawing/2014/main" id="{E6AEC53B-C76D-8E06-15AA-8D408E90EEB9}"/>
              </a:ext>
            </a:extLst>
          </p:cNvPr>
          <p:cNvSpPr txBox="1"/>
          <p:nvPr/>
        </p:nvSpPr>
        <p:spPr>
          <a:xfrm>
            <a:off x="1218110" y="5354357"/>
            <a:ext cx="39101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a:ea typeface="+mn-ea"/>
                <a:cs typeface="+mn-cs"/>
              </a:rPr>
              <a:t>&lt; 1 MB memory and storage</a:t>
            </a:r>
          </a:p>
        </p:txBody>
      </p:sp>
      <p:sp>
        <p:nvSpPr>
          <p:cNvPr id="7" name="TextBox 6">
            <a:extLst>
              <a:ext uri="{FF2B5EF4-FFF2-40B4-BE49-F238E27FC236}">
                <a16:creationId xmlns:a16="http://schemas.microsoft.com/office/drawing/2014/main" id="{5CF8F87A-5443-F48F-CA8A-AB2A6786B38D}"/>
              </a:ext>
            </a:extLst>
          </p:cNvPr>
          <p:cNvSpPr txBox="1"/>
          <p:nvPr/>
        </p:nvSpPr>
        <p:spPr>
          <a:xfrm>
            <a:off x="1727562" y="5816022"/>
            <a:ext cx="25962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a:ea typeface="+mn-ea"/>
                <a:cs typeface="+mn-cs"/>
              </a:rPr>
              <a:t>16 ~ 216 MHz CPU</a:t>
            </a:r>
          </a:p>
        </p:txBody>
      </p:sp>
      <p:sp>
        <p:nvSpPr>
          <p:cNvPr id="8" name="TextBox 7">
            <a:extLst>
              <a:ext uri="{FF2B5EF4-FFF2-40B4-BE49-F238E27FC236}">
                <a16:creationId xmlns:a16="http://schemas.microsoft.com/office/drawing/2014/main" id="{31362DDA-E8DF-E923-D3C1-E36815D73F29}"/>
              </a:ext>
            </a:extLst>
          </p:cNvPr>
          <p:cNvSpPr txBox="1"/>
          <p:nvPr/>
        </p:nvSpPr>
        <p:spPr>
          <a:xfrm>
            <a:off x="7376158" y="1718936"/>
            <a:ext cx="391014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Large Neural Networks</a:t>
            </a:r>
          </a:p>
        </p:txBody>
      </p:sp>
      <p:pic>
        <p:nvPicPr>
          <p:cNvPr id="2064" name="Picture 16" descr="Using Predefined and Pretrained CNNs in PyTorch: Tutorial with Code – Glass  Box">
            <a:extLst>
              <a:ext uri="{FF2B5EF4-FFF2-40B4-BE49-F238E27FC236}">
                <a16:creationId xmlns:a16="http://schemas.microsoft.com/office/drawing/2014/main" id="{4FB3E556-E428-E420-BAF9-190F99A3AD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1934" y="2680911"/>
            <a:ext cx="3910149" cy="219945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D5DA0C11-4AFE-09A4-4D01-F0DDB423F31B}"/>
              </a:ext>
            </a:extLst>
          </p:cNvPr>
          <p:cNvSpPr/>
          <p:nvPr/>
        </p:nvSpPr>
        <p:spPr bwMode="auto">
          <a:xfrm flipH="1">
            <a:off x="5128259" y="3500203"/>
            <a:ext cx="1764574" cy="498958"/>
          </a:xfrm>
          <a:prstGeom prst="rightArrow">
            <a:avLst>
              <a:gd name="adj1" fmla="val 36590"/>
              <a:gd name="adj2" fmla="val 50000"/>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Multiplication Sign 13">
            <a:extLst>
              <a:ext uri="{FF2B5EF4-FFF2-40B4-BE49-F238E27FC236}">
                <a16:creationId xmlns:a16="http://schemas.microsoft.com/office/drawing/2014/main" id="{79BE8E9C-B8F0-8AC7-8D6D-88487B123513}"/>
              </a:ext>
            </a:extLst>
          </p:cNvPr>
          <p:cNvSpPr/>
          <p:nvPr/>
        </p:nvSpPr>
        <p:spPr bwMode="auto">
          <a:xfrm>
            <a:off x="5552984" y="3254382"/>
            <a:ext cx="990600" cy="990600"/>
          </a:xfrm>
          <a:prstGeom prst="mathMultiply">
            <a:avLst>
              <a:gd name="adj1" fmla="val 8135"/>
            </a:avLst>
          </a:prstGeom>
          <a:solidFill>
            <a:srgbClr val="FF0000"/>
          </a:solidFill>
          <a:ln w="38100">
            <a:solidFill>
              <a:schemeClr val="bg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49C3893F-1031-5E93-518D-68E67E036846}"/>
              </a:ext>
            </a:extLst>
          </p:cNvPr>
          <p:cNvSpPr txBox="1"/>
          <p:nvPr/>
        </p:nvSpPr>
        <p:spPr>
          <a:xfrm>
            <a:off x="7063743" y="5354357"/>
            <a:ext cx="48477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a:ea typeface="+mn-ea"/>
                <a:cs typeface="+mn-cs"/>
              </a:rPr>
              <a:t>Requires &gt; 100 MB of memory space</a:t>
            </a:r>
          </a:p>
        </p:txBody>
      </p:sp>
      <p:sp>
        <p:nvSpPr>
          <p:cNvPr id="16" name="TextBox 15">
            <a:extLst>
              <a:ext uri="{FF2B5EF4-FFF2-40B4-BE49-F238E27FC236}">
                <a16:creationId xmlns:a16="http://schemas.microsoft.com/office/drawing/2014/main" id="{32667BCF-8A94-D050-45CB-F3C4ED8E6EFA}"/>
              </a:ext>
            </a:extLst>
          </p:cNvPr>
          <p:cNvSpPr txBox="1"/>
          <p:nvPr/>
        </p:nvSpPr>
        <p:spPr>
          <a:xfrm>
            <a:off x="7376158" y="5816021"/>
            <a:ext cx="40614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a:ea typeface="+mn-ea"/>
                <a:cs typeface="+mn-cs"/>
              </a:rPr>
              <a:t>&gt; 2 GHz CPU for 60 </a:t>
            </a:r>
            <a:r>
              <a:rPr kumimoji="0" lang="en-US" sz="2400" b="1" i="0" u="none" strike="noStrike" kern="1200" cap="none" spc="0" normalizeH="0" baseline="0" noProof="0" dirty="0" err="1">
                <a:ln>
                  <a:noFill/>
                </a:ln>
                <a:solidFill>
                  <a:srgbClr val="C00000"/>
                </a:solidFill>
                <a:effectLst/>
                <a:uLnTx/>
                <a:uFillTx/>
                <a:latin typeface="Calibri"/>
                <a:ea typeface="+mn-ea"/>
                <a:cs typeface="+mn-cs"/>
              </a:rPr>
              <a:t>ms</a:t>
            </a:r>
            <a:r>
              <a:rPr kumimoji="0" lang="en-US" sz="2400" b="1" i="0" u="none" strike="noStrike" kern="1200" cap="none" spc="0" normalizeH="0" baseline="0" noProof="0" dirty="0">
                <a:ln>
                  <a:noFill/>
                </a:ln>
                <a:solidFill>
                  <a:srgbClr val="C00000"/>
                </a:solidFill>
                <a:effectLst/>
                <a:uLnTx/>
                <a:uFillTx/>
                <a:latin typeface="Calibri"/>
                <a:ea typeface="+mn-ea"/>
                <a:cs typeface="+mn-cs"/>
              </a:rPr>
              <a:t> latency</a:t>
            </a:r>
          </a:p>
        </p:txBody>
      </p:sp>
    </p:spTree>
    <p:extLst>
      <p:ext uri="{BB962C8B-B14F-4D97-AF65-F5344CB8AC3E}">
        <p14:creationId xmlns:p14="http://schemas.microsoft.com/office/powerpoint/2010/main" val="208374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2064"/>
                                        </p:tgtEl>
                                        <p:attrNameLst>
                                          <p:attrName>style.visibility</p:attrName>
                                        </p:attrNameLst>
                                      </p:cBhvr>
                                      <p:to>
                                        <p:strVal val="visible"/>
                                      </p:to>
                                    </p:set>
                                    <p:animEffect transition="in" filter="wipe(left)">
                                      <p:cBhvr>
                                        <p:cTn id="10" dur="500"/>
                                        <p:tgtEl>
                                          <p:spTgt spid="206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4" grpId="0" animBg="1"/>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3E15-A009-B412-8141-9E2F4949D400}"/>
              </a:ext>
            </a:extLst>
          </p:cNvPr>
          <p:cNvSpPr>
            <a:spLocks noGrp="1"/>
          </p:cNvSpPr>
          <p:nvPr>
            <p:ph type="title"/>
          </p:nvPr>
        </p:nvSpPr>
        <p:spPr/>
        <p:txBody>
          <a:bodyPr>
            <a:normAutofit/>
          </a:bodyPr>
          <a:lstStyle/>
          <a:p>
            <a:r>
              <a:rPr lang="en-US" sz="4000" dirty="0"/>
              <a:t>Existing Solutions</a:t>
            </a:r>
          </a:p>
        </p:txBody>
      </p:sp>
      <p:sp>
        <p:nvSpPr>
          <p:cNvPr id="4" name="Slide Number Placeholder 3">
            <a:extLst>
              <a:ext uri="{FF2B5EF4-FFF2-40B4-BE49-F238E27FC236}">
                <a16:creationId xmlns:a16="http://schemas.microsoft.com/office/drawing/2014/main" id="{CA909492-E2F0-E9ED-FC39-D635E51F6E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7A1F5FD7-AA7D-D1FC-9AEE-8A5A04C0DEE0}"/>
              </a:ext>
            </a:extLst>
          </p:cNvPr>
          <p:cNvSpPr txBox="1"/>
          <p:nvPr/>
        </p:nvSpPr>
        <p:spPr>
          <a:xfrm>
            <a:off x="609599" y="1284577"/>
            <a:ext cx="5011882" cy="161582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2400" b="1" noProof="0" dirty="0">
                <a:solidFill>
                  <a:prstClr val="black"/>
                </a:solidFill>
                <a:latin typeface="Calibri"/>
              </a:rPr>
              <a:t>Local Inference</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Pruning,</a:t>
            </a:r>
            <a:r>
              <a:rPr kumimoji="0" lang="en-US" sz="2000" b="0" i="0" u="none" strike="noStrike" kern="1200" cap="none" spc="0" normalizeH="0" noProof="0" dirty="0">
                <a:ln>
                  <a:noFill/>
                </a:ln>
                <a:solidFill>
                  <a:prstClr val="black"/>
                </a:solidFill>
                <a:effectLst/>
                <a:uLnTx/>
                <a:uFillTx/>
                <a:latin typeface="Calibri"/>
                <a:ea typeface="+mn-ea"/>
                <a:cs typeface="+mn-cs"/>
              </a:rPr>
              <a:t> compression, NAS</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000" noProof="0" dirty="0">
                <a:latin typeface="Calibri"/>
              </a:rPr>
              <a:t>Leads to </a:t>
            </a:r>
            <a:r>
              <a:rPr lang="en-US" sz="2000" b="1" noProof="0" dirty="0">
                <a:solidFill>
                  <a:srgbClr val="C00000"/>
                </a:solidFill>
                <a:latin typeface="Calibri"/>
              </a:rPr>
              <a:t>oversimplified NN structures</a:t>
            </a:r>
            <a:endParaRPr kumimoji="0" lang="en-US" sz="2000" b="1" i="0" u="none" strike="noStrike" kern="1200" cap="none" spc="0" normalizeH="0" baseline="0" noProof="0" dirty="0">
              <a:ln>
                <a:noFill/>
              </a:ln>
              <a:solidFill>
                <a:srgbClr val="C00000"/>
              </a:solidFill>
              <a:effectLst/>
              <a:uLnTx/>
              <a:uFillTx/>
              <a:latin typeface="Calibri"/>
            </a:endParaRP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&gt; 10% accuracy loss</a:t>
            </a:r>
          </a:p>
        </p:txBody>
      </p:sp>
      <p:sp>
        <p:nvSpPr>
          <p:cNvPr id="7" name="TextBox 6">
            <a:extLst>
              <a:ext uri="{FF2B5EF4-FFF2-40B4-BE49-F238E27FC236}">
                <a16:creationId xmlns:a16="http://schemas.microsoft.com/office/drawing/2014/main" id="{82C861F5-7B2F-33E5-F8B7-589F6D43D285}"/>
              </a:ext>
            </a:extLst>
          </p:cNvPr>
          <p:cNvSpPr txBox="1"/>
          <p:nvPr/>
        </p:nvSpPr>
        <p:spPr>
          <a:xfrm>
            <a:off x="609598" y="3098687"/>
            <a:ext cx="6134102" cy="153888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Remote Inference</a:t>
            </a:r>
          </a:p>
          <a:p>
            <a:pPr marL="742950" lvl="1" indent="-285750">
              <a:spcAft>
                <a:spcPts val="600"/>
              </a:spcAft>
              <a:buFont typeface="Arial" panose="020B0604020202020204" pitchFamily="34" charset="0"/>
              <a:buChar char="•"/>
              <a:defRPr/>
            </a:pPr>
            <a:r>
              <a:rPr lang="en-US" sz="2000" dirty="0">
                <a:solidFill>
                  <a:prstClr val="black"/>
                </a:solidFill>
              </a:rPr>
              <a:t>Compress raw data before transmission</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000" b="1" noProof="0" dirty="0">
                <a:solidFill>
                  <a:srgbClr val="C00000"/>
                </a:solidFill>
                <a:latin typeface="Calibri"/>
              </a:rPr>
              <a:t>Limited data compressibility </a:t>
            </a:r>
            <a:r>
              <a:rPr lang="en-US" sz="2000" dirty="0">
                <a:latin typeface="Calibri"/>
              </a:rPr>
              <a:t>when the</a:t>
            </a:r>
            <a:r>
              <a:rPr lang="en-US" sz="2000" noProof="0" dirty="0">
                <a:latin typeface="Calibri"/>
              </a:rPr>
              <a:t> accuracy loss is minimum</a:t>
            </a:r>
            <a:endParaRPr kumimoji="0" lang="en-US" sz="2000" i="0" u="none" strike="noStrike" kern="1200" cap="none" spc="0" normalizeH="0" baseline="0" noProof="0" dirty="0">
              <a:ln>
                <a:noFill/>
              </a:ln>
              <a:effectLst/>
              <a:uLnTx/>
              <a:uFillTx/>
              <a:latin typeface="Calibri"/>
            </a:endParaRPr>
          </a:p>
        </p:txBody>
      </p:sp>
      <p:sp>
        <p:nvSpPr>
          <p:cNvPr id="8" name="TextBox 7">
            <a:extLst>
              <a:ext uri="{FF2B5EF4-FFF2-40B4-BE49-F238E27FC236}">
                <a16:creationId xmlns:a16="http://schemas.microsoft.com/office/drawing/2014/main" id="{612909DE-8058-4780-CB7B-618BD02210B9}"/>
              </a:ext>
            </a:extLst>
          </p:cNvPr>
          <p:cNvSpPr txBox="1"/>
          <p:nvPr/>
        </p:nvSpPr>
        <p:spPr>
          <a:xfrm>
            <a:off x="609600" y="4912797"/>
            <a:ext cx="5794882" cy="123110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NN Partitioning</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000" dirty="0">
                <a:solidFill>
                  <a:prstClr val="black"/>
                </a:solidFill>
                <a:latin typeface="Calibri"/>
              </a:rPr>
              <a:t>Use a</a:t>
            </a:r>
            <a:r>
              <a:rPr kumimoji="0" lang="en-US" sz="2000" b="0" i="0" u="none" strike="noStrike" kern="1200" cap="none" spc="0" normalizeH="0" baseline="0" noProof="0" dirty="0">
                <a:ln>
                  <a:noFill/>
                </a:ln>
                <a:solidFill>
                  <a:prstClr val="black"/>
                </a:solidFill>
                <a:effectLst/>
                <a:uLnTx/>
                <a:uFillTx/>
                <a:latin typeface="Calibri"/>
                <a:ea typeface="+mn-ea"/>
                <a:cs typeface="+mn-cs"/>
              </a:rPr>
              <a:t> local NN to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sparsify</a:t>
            </a:r>
            <a:r>
              <a:rPr kumimoji="0" lang="en-US" sz="2000" b="0" i="0" u="none" strike="noStrike" kern="1200" cap="none" spc="0" normalizeH="0" baseline="0" noProof="0" dirty="0">
                <a:ln>
                  <a:noFill/>
                </a:ln>
                <a:solidFill>
                  <a:prstClr val="black"/>
                </a:solidFill>
                <a:effectLst/>
                <a:uLnTx/>
                <a:uFillTx/>
                <a:latin typeface="Calibri"/>
                <a:ea typeface="+mn-ea"/>
                <a:cs typeface="+mn-cs"/>
              </a:rPr>
              <a:t> &amp; compress data</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000" dirty="0">
                <a:solidFill>
                  <a:prstClr val="black"/>
                </a:solidFill>
                <a:latin typeface="Calibri"/>
              </a:rPr>
              <a:t>Higher compressibility but </a:t>
            </a:r>
            <a:r>
              <a:rPr lang="en-US" sz="2000" b="1" dirty="0">
                <a:solidFill>
                  <a:srgbClr val="C00000"/>
                </a:solidFill>
                <a:latin typeface="Calibri"/>
              </a:rPr>
              <a:t>expensive</a:t>
            </a:r>
            <a:r>
              <a:rPr kumimoji="0" lang="en-US" sz="2000" b="1" i="0" u="none" strike="noStrike" kern="1200" cap="none" spc="0" normalizeH="0" baseline="0" noProof="0" dirty="0">
                <a:ln>
                  <a:noFill/>
                </a:ln>
                <a:solidFill>
                  <a:srgbClr val="C00000"/>
                </a:solidFill>
                <a:effectLst/>
                <a:uLnTx/>
                <a:uFillTx/>
                <a:latin typeface="Calibri"/>
              </a:rPr>
              <a:t> local NNs</a:t>
            </a:r>
          </a:p>
        </p:txBody>
      </p:sp>
      <p:pic>
        <p:nvPicPr>
          <p:cNvPr id="51" name="Picture 50">
            <a:extLst>
              <a:ext uri="{FF2B5EF4-FFF2-40B4-BE49-F238E27FC236}">
                <a16:creationId xmlns:a16="http://schemas.microsoft.com/office/drawing/2014/main" id="{2797F813-6A3E-B2DA-F464-472D5521C57C}"/>
              </a:ext>
            </a:extLst>
          </p:cNvPr>
          <p:cNvPicPr>
            <a:picLocks noChangeAspect="1"/>
          </p:cNvPicPr>
          <p:nvPr/>
        </p:nvPicPr>
        <p:blipFill>
          <a:blip r:embed="rId3"/>
          <a:stretch>
            <a:fillRect/>
          </a:stretch>
        </p:blipFill>
        <p:spPr>
          <a:xfrm>
            <a:off x="6140931" y="1341283"/>
            <a:ext cx="2971373" cy="2257334"/>
          </a:xfrm>
          <a:prstGeom prst="rect">
            <a:avLst/>
          </a:prstGeom>
        </p:spPr>
      </p:pic>
      <p:pic>
        <p:nvPicPr>
          <p:cNvPr id="53" name="Picture 52">
            <a:extLst>
              <a:ext uri="{FF2B5EF4-FFF2-40B4-BE49-F238E27FC236}">
                <a16:creationId xmlns:a16="http://schemas.microsoft.com/office/drawing/2014/main" id="{B31AC0CB-BDF5-C130-EFF1-4E6698193DCE}"/>
              </a:ext>
            </a:extLst>
          </p:cNvPr>
          <p:cNvPicPr>
            <a:picLocks noChangeAspect="1"/>
          </p:cNvPicPr>
          <p:nvPr/>
        </p:nvPicPr>
        <p:blipFill>
          <a:blip r:embed="rId4"/>
          <a:stretch>
            <a:fillRect/>
          </a:stretch>
        </p:blipFill>
        <p:spPr>
          <a:xfrm>
            <a:off x="9259558" y="1341283"/>
            <a:ext cx="2757780" cy="2263612"/>
          </a:xfrm>
          <a:prstGeom prst="rect">
            <a:avLst/>
          </a:prstGeom>
        </p:spPr>
      </p:pic>
      <p:pic>
        <p:nvPicPr>
          <p:cNvPr id="55" name="Picture 54">
            <a:extLst>
              <a:ext uri="{FF2B5EF4-FFF2-40B4-BE49-F238E27FC236}">
                <a16:creationId xmlns:a16="http://schemas.microsoft.com/office/drawing/2014/main" id="{18E752AD-5769-FD48-EC79-1C66C560860E}"/>
              </a:ext>
            </a:extLst>
          </p:cNvPr>
          <p:cNvPicPr>
            <a:picLocks noChangeAspect="1"/>
          </p:cNvPicPr>
          <p:nvPr/>
        </p:nvPicPr>
        <p:blipFill>
          <a:blip r:embed="rId5"/>
          <a:stretch>
            <a:fillRect/>
          </a:stretch>
        </p:blipFill>
        <p:spPr>
          <a:xfrm>
            <a:off x="7982674" y="3927075"/>
            <a:ext cx="2912737" cy="2263612"/>
          </a:xfrm>
          <a:prstGeom prst="rect">
            <a:avLst/>
          </a:prstGeom>
        </p:spPr>
      </p:pic>
    </p:spTree>
    <p:extLst>
      <p:ext uri="{BB962C8B-B14F-4D97-AF65-F5344CB8AC3E}">
        <p14:creationId xmlns:p14="http://schemas.microsoft.com/office/powerpoint/2010/main" val="365719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left)">
                                      <p:cBhvr>
                                        <p:cTn id="13" dur="500"/>
                                        <p:tgtEl>
                                          <p:spTgt spid="5">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left)">
                                      <p:cBhvr>
                                        <p:cTn id="16" dur="500"/>
                                        <p:tgtEl>
                                          <p:spTgt spid="5">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wipe(left)">
                                      <p:cBhvr>
                                        <p:cTn id="24" dur="500"/>
                                        <p:tgtEl>
                                          <p:spTgt spid="7">
                                            <p:txEl>
                                              <p:pRg st="0" end="0"/>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wipe(left)">
                                      <p:cBhvr>
                                        <p:cTn id="27" dur="500"/>
                                        <p:tgtEl>
                                          <p:spTgt spid="7">
                                            <p:txEl>
                                              <p:pRg st="1" end="1"/>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wipe(left)">
                                      <p:cBhvr>
                                        <p:cTn id="30" dur="500"/>
                                        <p:tgtEl>
                                          <p:spTgt spid="7">
                                            <p:txEl>
                                              <p:pRg st="2" end="2"/>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wipe(left)">
                                      <p:cBhvr>
                                        <p:cTn id="38" dur="500"/>
                                        <p:tgtEl>
                                          <p:spTgt spid="8">
                                            <p:txEl>
                                              <p:pRg st="0" end="0"/>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8">
                                            <p:txEl>
                                              <p:pRg st="1" end="1"/>
                                            </p:txEl>
                                          </p:spTgt>
                                        </p:tgtEl>
                                        <p:attrNameLst>
                                          <p:attrName>style.visibility</p:attrName>
                                        </p:attrNameLst>
                                      </p:cBhvr>
                                      <p:to>
                                        <p:strVal val="visible"/>
                                      </p:to>
                                    </p:set>
                                    <p:animEffect transition="in" filter="wipe(left)">
                                      <p:cBhvr>
                                        <p:cTn id="41" dur="500"/>
                                        <p:tgtEl>
                                          <p:spTgt spid="8">
                                            <p:txEl>
                                              <p:pRg st="1" end="1"/>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8">
                                            <p:txEl>
                                              <p:pRg st="2" end="2"/>
                                            </p:txEl>
                                          </p:spTgt>
                                        </p:tgtEl>
                                        <p:attrNameLst>
                                          <p:attrName>style.visibility</p:attrName>
                                        </p:attrNameLst>
                                      </p:cBhvr>
                                      <p:to>
                                        <p:strVal val="visible"/>
                                      </p:to>
                                    </p:set>
                                    <p:animEffect transition="in" filter="wipe(left)">
                                      <p:cBhvr>
                                        <p:cTn id="44" dur="500"/>
                                        <p:tgtEl>
                                          <p:spTgt spid="8">
                                            <p:txEl>
                                              <p:pRg st="2" end="2"/>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82F0B-BE88-9E36-8930-5D57FBD7E566}"/>
              </a:ext>
            </a:extLst>
          </p:cNvPr>
          <p:cNvSpPr>
            <a:spLocks noGrp="1"/>
          </p:cNvSpPr>
          <p:nvPr>
            <p:ph type="title"/>
          </p:nvPr>
        </p:nvSpPr>
        <p:spPr/>
        <p:txBody>
          <a:bodyPr>
            <a:normAutofit/>
          </a:bodyPr>
          <a:lstStyle/>
          <a:p>
            <a:r>
              <a:rPr lang="en-US" sz="4000" dirty="0"/>
              <a:t>Existing Solutions</a:t>
            </a:r>
            <a:endParaRPr lang="en-US" sz="3600" dirty="0"/>
          </a:p>
        </p:txBody>
      </p:sp>
      <p:sp>
        <p:nvSpPr>
          <p:cNvPr id="4" name="Slide Number Placeholder 3">
            <a:extLst>
              <a:ext uri="{FF2B5EF4-FFF2-40B4-BE49-F238E27FC236}">
                <a16:creationId xmlns:a16="http://schemas.microsoft.com/office/drawing/2014/main" id="{01C95F00-7BE7-717C-6BF2-827262B507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Arrow: Right 6">
            <a:extLst>
              <a:ext uri="{FF2B5EF4-FFF2-40B4-BE49-F238E27FC236}">
                <a16:creationId xmlns:a16="http://schemas.microsoft.com/office/drawing/2014/main" id="{B7600456-9A97-D55C-9B46-73123E214B87}"/>
              </a:ext>
            </a:extLst>
          </p:cNvPr>
          <p:cNvSpPr/>
          <p:nvPr/>
        </p:nvSpPr>
        <p:spPr bwMode="auto">
          <a:xfrm>
            <a:off x="5718157" y="4844342"/>
            <a:ext cx="784860" cy="407275"/>
          </a:xfrm>
          <a:prstGeom prst="rightArrow">
            <a:avLst>
              <a:gd name="adj1" fmla="val 33572"/>
              <a:gd name="adj2" fmla="val 50000"/>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7C95CA0D-7CB2-A9DC-75DD-8F9EF5C6F409}"/>
              </a:ext>
            </a:extLst>
          </p:cNvPr>
          <p:cNvSpPr/>
          <p:nvPr/>
        </p:nvSpPr>
        <p:spPr bwMode="auto">
          <a:xfrm>
            <a:off x="3036689" y="1916009"/>
            <a:ext cx="5136115" cy="1957686"/>
          </a:xfrm>
          <a:prstGeom prst="rect">
            <a:avLst/>
          </a:prstGeom>
          <a:solidFill>
            <a:schemeClr val="accent6">
              <a:lumMod val="20000"/>
              <a:lumOff val="8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Shape 79">
            <a:extLst>
              <a:ext uri="{FF2B5EF4-FFF2-40B4-BE49-F238E27FC236}">
                <a16:creationId xmlns:a16="http://schemas.microsoft.com/office/drawing/2014/main" id="{B322A0D5-59E5-4C51-EF99-955B9B61D2D8}"/>
              </a:ext>
            </a:extLst>
          </p:cNvPr>
          <p:cNvSpPr/>
          <p:nvPr/>
        </p:nvSpPr>
        <p:spPr bwMode="auto">
          <a:xfrm>
            <a:off x="3028998" y="1914934"/>
            <a:ext cx="5140858" cy="1957299"/>
          </a:xfrm>
          <a:custGeom>
            <a:avLst/>
            <a:gdLst>
              <a:gd name="connsiteX0" fmla="*/ 0 w 5537200"/>
              <a:gd name="connsiteY0" fmla="*/ 2101850 h 2108200"/>
              <a:gd name="connsiteX1" fmla="*/ 869950 w 5537200"/>
              <a:gd name="connsiteY1" fmla="*/ 1587500 h 2108200"/>
              <a:gd name="connsiteX2" fmla="*/ 1612900 w 5537200"/>
              <a:gd name="connsiteY2" fmla="*/ 787400 h 2108200"/>
              <a:gd name="connsiteX3" fmla="*/ 2330450 w 5537200"/>
              <a:gd name="connsiteY3" fmla="*/ 1092200 h 2108200"/>
              <a:gd name="connsiteX4" fmla="*/ 3028950 w 5537200"/>
              <a:gd name="connsiteY4" fmla="*/ 0 h 2108200"/>
              <a:gd name="connsiteX5" fmla="*/ 3746500 w 5537200"/>
              <a:gd name="connsiteY5" fmla="*/ 1720850 h 2108200"/>
              <a:gd name="connsiteX6" fmla="*/ 4457700 w 5537200"/>
              <a:gd name="connsiteY6" fmla="*/ 1085850 h 2108200"/>
              <a:gd name="connsiteX7" fmla="*/ 5537200 w 5537200"/>
              <a:gd name="connsiteY7" fmla="*/ 1054100 h 2108200"/>
              <a:gd name="connsiteX8" fmla="*/ 5537200 w 5537200"/>
              <a:gd name="connsiteY8" fmla="*/ 2108200 h 2108200"/>
              <a:gd name="connsiteX9" fmla="*/ 0 w 5537200"/>
              <a:gd name="connsiteY9" fmla="*/ 2101850 h 210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7200" h="2108200">
                <a:moveTo>
                  <a:pt x="0" y="2101850"/>
                </a:moveTo>
                <a:lnTo>
                  <a:pt x="869950" y="1587500"/>
                </a:lnTo>
                <a:lnTo>
                  <a:pt x="1612900" y="787400"/>
                </a:lnTo>
                <a:lnTo>
                  <a:pt x="2330450" y="1092200"/>
                </a:lnTo>
                <a:lnTo>
                  <a:pt x="3028950" y="0"/>
                </a:lnTo>
                <a:lnTo>
                  <a:pt x="3746500" y="1720850"/>
                </a:lnTo>
                <a:lnTo>
                  <a:pt x="4457700" y="1085850"/>
                </a:lnTo>
                <a:lnTo>
                  <a:pt x="5537200" y="1054100"/>
                </a:lnTo>
                <a:lnTo>
                  <a:pt x="5537200" y="2108200"/>
                </a:lnTo>
                <a:lnTo>
                  <a:pt x="0" y="2101850"/>
                </a:lnTo>
                <a:close/>
              </a:path>
            </a:pathLst>
          </a:custGeom>
          <a:solidFill>
            <a:schemeClr val="accent1">
              <a:lumMod val="20000"/>
              <a:lumOff val="8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9" name="Straight Arrow Connector 8">
            <a:extLst>
              <a:ext uri="{FF2B5EF4-FFF2-40B4-BE49-F238E27FC236}">
                <a16:creationId xmlns:a16="http://schemas.microsoft.com/office/drawing/2014/main" id="{C0C06B7E-EB96-7A53-D909-3B5F92AF57F8}"/>
              </a:ext>
            </a:extLst>
          </p:cNvPr>
          <p:cNvCxnSpPr>
            <a:cxnSpLocks/>
          </p:cNvCxnSpPr>
          <p:nvPr/>
        </p:nvCxnSpPr>
        <p:spPr>
          <a:xfrm flipV="1">
            <a:off x="2928774" y="1390236"/>
            <a:ext cx="0" cy="249543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264C83D-E0D7-ECCC-B0F4-205D7F17ABE7}"/>
              </a:ext>
            </a:extLst>
          </p:cNvPr>
          <p:cNvCxnSpPr>
            <a:cxnSpLocks/>
          </p:cNvCxnSpPr>
          <p:nvPr/>
        </p:nvCxnSpPr>
        <p:spPr>
          <a:xfrm>
            <a:off x="2928774" y="3885674"/>
            <a:ext cx="557725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2838964-DCD5-888A-2AA5-ACAC7F1E4996}"/>
              </a:ext>
            </a:extLst>
          </p:cNvPr>
          <p:cNvSpPr txBox="1"/>
          <p:nvPr/>
        </p:nvSpPr>
        <p:spPr>
          <a:xfrm>
            <a:off x="8581546" y="3669025"/>
            <a:ext cx="19217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Data sample</a:t>
            </a:r>
          </a:p>
        </p:txBody>
      </p:sp>
      <p:sp>
        <p:nvSpPr>
          <p:cNvPr id="14" name="TextBox 13">
            <a:extLst>
              <a:ext uri="{FF2B5EF4-FFF2-40B4-BE49-F238E27FC236}">
                <a16:creationId xmlns:a16="http://schemas.microsoft.com/office/drawing/2014/main" id="{D5718457-C552-8A3C-B4AE-85C63ECCD0C9}"/>
              </a:ext>
            </a:extLst>
          </p:cNvPr>
          <p:cNvSpPr txBox="1"/>
          <p:nvPr/>
        </p:nvSpPr>
        <p:spPr>
          <a:xfrm>
            <a:off x="1386305" y="2186520"/>
            <a:ext cx="1483037" cy="11144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Minimal on-device cost</a:t>
            </a:r>
          </a:p>
        </p:txBody>
      </p:sp>
      <p:sp>
        <p:nvSpPr>
          <p:cNvPr id="16" name="Oval 15">
            <a:extLst>
              <a:ext uri="{FF2B5EF4-FFF2-40B4-BE49-F238E27FC236}">
                <a16:creationId xmlns:a16="http://schemas.microsoft.com/office/drawing/2014/main" id="{7963BE48-A3D3-B4BF-86AF-20FFA0183A1E}"/>
              </a:ext>
            </a:extLst>
          </p:cNvPr>
          <p:cNvSpPr/>
          <p:nvPr/>
        </p:nvSpPr>
        <p:spPr bwMode="auto">
          <a:xfrm>
            <a:off x="3765202" y="3324249"/>
            <a:ext cx="151035" cy="151035"/>
          </a:xfrm>
          <a:prstGeom prst="ellipse">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20" name="Straight Connector 19">
            <a:extLst>
              <a:ext uri="{FF2B5EF4-FFF2-40B4-BE49-F238E27FC236}">
                <a16:creationId xmlns:a16="http://schemas.microsoft.com/office/drawing/2014/main" id="{A08CB481-4F96-019E-2470-26092EDCE83B}"/>
              </a:ext>
            </a:extLst>
          </p:cNvPr>
          <p:cNvCxnSpPr>
            <a:cxnSpLocks/>
          </p:cNvCxnSpPr>
          <p:nvPr/>
        </p:nvCxnSpPr>
        <p:spPr>
          <a:xfrm>
            <a:off x="3840719" y="3399766"/>
            <a:ext cx="0" cy="4739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BE25704-5A51-03F1-5DFD-5BCCCCEEC054}"/>
              </a:ext>
            </a:extLst>
          </p:cNvPr>
          <p:cNvSpPr/>
          <p:nvPr/>
        </p:nvSpPr>
        <p:spPr bwMode="auto">
          <a:xfrm>
            <a:off x="4450993" y="2576910"/>
            <a:ext cx="151035" cy="151035"/>
          </a:xfrm>
          <a:prstGeom prst="ellipse">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23" name="Straight Connector 22">
            <a:extLst>
              <a:ext uri="{FF2B5EF4-FFF2-40B4-BE49-F238E27FC236}">
                <a16:creationId xmlns:a16="http://schemas.microsoft.com/office/drawing/2014/main" id="{F79FEEEF-1EAA-4BD3-CF4B-A7E22055226E}"/>
              </a:ext>
            </a:extLst>
          </p:cNvPr>
          <p:cNvCxnSpPr>
            <a:cxnSpLocks/>
          </p:cNvCxnSpPr>
          <p:nvPr/>
        </p:nvCxnSpPr>
        <p:spPr>
          <a:xfrm>
            <a:off x="4526510" y="2652427"/>
            <a:ext cx="0" cy="1221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D98BAF1-C064-0A4B-9933-B00AE36340AB}"/>
              </a:ext>
            </a:extLst>
          </p:cNvPr>
          <p:cNvSpPr/>
          <p:nvPr/>
        </p:nvSpPr>
        <p:spPr bwMode="auto">
          <a:xfrm>
            <a:off x="5108929" y="2857622"/>
            <a:ext cx="151035" cy="151035"/>
          </a:xfrm>
          <a:prstGeom prst="ellipse">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id="{C09F31FF-0867-BC28-BDD9-F8E69C682249}"/>
              </a:ext>
            </a:extLst>
          </p:cNvPr>
          <p:cNvCxnSpPr>
            <a:cxnSpLocks/>
          </p:cNvCxnSpPr>
          <p:nvPr/>
        </p:nvCxnSpPr>
        <p:spPr>
          <a:xfrm>
            <a:off x="5184446" y="2933138"/>
            <a:ext cx="0" cy="952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28ADE1C-11E0-2D87-F537-285B1677B5D5}"/>
              </a:ext>
            </a:extLst>
          </p:cNvPr>
          <p:cNvSpPr/>
          <p:nvPr/>
        </p:nvSpPr>
        <p:spPr bwMode="auto">
          <a:xfrm>
            <a:off x="5768214" y="1838152"/>
            <a:ext cx="151035" cy="151035"/>
          </a:xfrm>
          <a:prstGeom prst="ellipse">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27" name="Straight Connector 26">
            <a:extLst>
              <a:ext uri="{FF2B5EF4-FFF2-40B4-BE49-F238E27FC236}">
                <a16:creationId xmlns:a16="http://schemas.microsoft.com/office/drawing/2014/main" id="{72188483-16FA-2707-5D96-9A769292CB78}"/>
              </a:ext>
            </a:extLst>
          </p:cNvPr>
          <p:cNvCxnSpPr>
            <a:cxnSpLocks/>
          </p:cNvCxnSpPr>
          <p:nvPr/>
        </p:nvCxnSpPr>
        <p:spPr>
          <a:xfrm>
            <a:off x="5843731" y="1913669"/>
            <a:ext cx="0" cy="19696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B3F6BF0-0CDB-1EF2-470F-A3E7DB0A7137}"/>
              </a:ext>
            </a:extLst>
          </p:cNvPr>
          <p:cNvSpPr/>
          <p:nvPr/>
        </p:nvSpPr>
        <p:spPr bwMode="auto">
          <a:xfrm>
            <a:off x="6427500" y="3444236"/>
            <a:ext cx="151035" cy="151035"/>
          </a:xfrm>
          <a:prstGeom prst="ellipse">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29" name="Straight Connector 28">
            <a:extLst>
              <a:ext uri="{FF2B5EF4-FFF2-40B4-BE49-F238E27FC236}">
                <a16:creationId xmlns:a16="http://schemas.microsoft.com/office/drawing/2014/main" id="{DCD85227-BD9E-1F8D-F7E3-5E12DC8A47DF}"/>
              </a:ext>
            </a:extLst>
          </p:cNvPr>
          <p:cNvCxnSpPr>
            <a:cxnSpLocks/>
          </p:cNvCxnSpPr>
          <p:nvPr/>
        </p:nvCxnSpPr>
        <p:spPr>
          <a:xfrm>
            <a:off x="6503017" y="3519753"/>
            <a:ext cx="0" cy="3539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A8CB658-593C-2BC7-5B53-5B990EFA7508}"/>
              </a:ext>
            </a:extLst>
          </p:cNvPr>
          <p:cNvSpPr/>
          <p:nvPr/>
        </p:nvSpPr>
        <p:spPr bwMode="auto">
          <a:xfrm>
            <a:off x="7086785" y="2855284"/>
            <a:ext cx="151035" cy="151035"/>
          </a:xfrm>
          <a:prstGeom prst="ellipse">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31" name="Straight Connector 30">
            <a:extLst>
              <a:ext uri="{FF2B5EF4-FFF2-40B4-BE49-F238E27FC236}">
                <a16:creationId xmlns:a16="http://schemas.microsoft.com/office/drawing/2014/main" id="{A7BEF369-C0F5-C969-6C30-E4F35B9EF407}"/>
              </a:ext>
            </a:extLst>
          </p:cNvPr>
          <p:cNvCxnSpPr>
            <a:cxnSpLocks/>
          </p:cNvCxnSpPr>
          <p:nvPr/>
        </p:nvCxnSpPr>
        <p:spPr>
          <a:xfrm>
            <a:off x="7162302" y="2930801"/>
            <a:ext cx="0" cy="952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8F56F81-933B-0829-ED1D-F5BE77369053}"/>
              </a:ext>
            </a:extLst>
          </p:cNvPr>
          <p:cNvSpPr txBox="1"/>
          <p:nvPr/>
        </p:nvSpPr>
        <p:spPr>
          <a:xfrm>
            <a:off x="7535611" y="3107870"/>
            <a:ext cx="736219" cy="4286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a:t>
            </a:r>
          </a:p>
        </p:txBody>
      </p:sp>
      <p:cxnSp>
        <p:nvCxnSpPr>
          <p:cNvPr id="49" name="Straight Connector 48">
            <a:extLst>
              <a:ext uri="{FF2B5EF4-FFF2-40B4-BE49-F238E27FC236}">
                <a16:creationId xmlns:a16="http://schemas.microsoft.com/office/drawing/2014/main" id="{18D47464-9AFC-6BF7-14BB-265106DFA803}"/>
              </a:ext>
            </a:extLst>
          </p:cNvPr>
          <p:cNvCxnSpPr>
            <a:cxnSpLocks/>
          </p:cNvCxnSpPr>
          <p:nvPr/>
        </p:nvCxnSpPr>
        <p:spPr>
          <a:xfrm>
            <a:off x="3043737" y="1913669"/>
            <a:ext cx="5129067" cy="0"/>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C74C11A-1A19-028A-5D8E-B566FF8F8DC2}"/>
              </a:ext>
            </a:extLst>
          </p:cNvPr>
          <p:cNvSpPr txBox="1"/>
          <p:nvPr/>
        </p:nvSpPr>
        <p:spPr>
          <a:xfrm>
            <a:off x="3727529" y="1390983"/>
            <a:ext cx="393100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6">
                    <a:lumMod val="75000"/>
                  </a:schemeClr>
                </a:solidFill>
                <a:effectLst/>
                <a:uLnTx/>
                <a:uFillTx/>
                <a:latin typeface="Calibri"/>
                <a:ea typeface="+mn-ea"/>
                <a:cs typeface="+mn-cs"/>
              </a:rPr>
              <a:t>Best of existing approaches</a:t>
            </a:r>
          </a:p>
        </p:txBody>
      </p:sp>
      <p:grpSp>
        <p:nvGrpSpPr>
          <p:cNvPr id="78" name="Group 77">
            <a:extLst>
              <a:ext uri="{FF2B5EF4-FFF2-40B4-BE49-F238E27FC236}">
                <a16:creationId xmlns:a16="http://schemas.microsoft.com/office/drawing/2014/main" id="{D1E54B0A-E51E-EDB5-8A8B-B4EFB4CD7D14}"/>
              </a:ext>
            </a:extLst>
          </p:cNvPr>
          <p:cNvGrpSpPr/>
          <p:nvPr/>
        </p:nvGrpSpPr>
        <p:grpSpPr>
          <a:xfrm>
            <a:off x="3036689" y="1904029"/>
            <a:ext cx="5127675" cy="1969666"/>
            <a:chOff x="3011834" y="2191705"/>
            <a:chExt cx="5523000" cy="2121520"/>
          </a:xfrm>
        </p:grpSpPr>
        <p:cxnSp>
          <p:nvCxnSpPr>
            <p:cNvPr id="57" name="Straight Connector 56">
              <a:extLst>
                <a:ext uri="{FF2B5EF4-FFF2-40B4-BE49-F238E27FC236}">
                  <a16:creationId xmlns:a16="http://schemas.microsoft.com/office/drawing/2014/main" id="{54F92220-0914-5038-9702-6EEDF0FB745D}"/>
                </a:ext>
              </a:extLst>
            </p:cNvPr>
            <p:cNvCxnSpPr/>
            <p:nvPr/>
          </p:nvCxnSpPr>
          <p:spPr>
            <a:xfrm flipV="1">
              <a:off x="3011834" y="3802758"/>
              <a:ext cx="866018" cy="510467"/>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6B620D-98AA-9C02-9A75-57637F1E6978}"/>
                </a:ext>
              </a:extLst>
            </p:cNvPr>
            <p:cNvCxnSpPr>
              <a:cxnSpLocks/>
            </p:cNvCxnSpPr>
            <p:nvPr/>
          </p:nvCxnSpPr>
          <p:spPr>
            <a:xfrm flipV="1">
              <a:off x="3877852" y="2982214"/>
              <a:ext cx="738662" cy="820544"/>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674E73B-7311-2B65-52B0-1A40F72568CC}"/>
                </a:ext>
              </a:extLst>
            </p:cNvPr>
            <p:cNvCxnSpPr>
              <a:cxnSpLocks/>
            </p:cNvCxnSpPr>
            <p:nvPr/>
          </p:nvCxnSpPr>
          <p:spPr>
            <a:xfrm>
              <a:off x="4618278" y="2993956"/>
              <a:ext cx="714300" cy="303681"/>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4D4A560-C492-8FFD-AE2D-01E1232F426E}"/>
                </a:ext>
              </a:extLst>
            </p:cNvPr>
            <p:cNvCxnSpPr>
              <a:cxnSpLocks/>
            </p:cNvCxnSpPr>
            <p:nvPr/>
          </p:nvCxnSpPr>
          <p:spPr>
            <a:xfrm flipV="1">
              <a:off x="5332578" y="2199569"/>
              <a:ext cx="708020" cy="1098067"/>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435BE10-5B90-2B0D-9D20-8E1F32826A5D}"/>
                </a:ext>
              </a:extLst>
            </p:cNvPr>
            <p:cNvCxnSpPr>
              <a:cxnSpLocks/>
            </p:cNvCxnSpPr>
            <p:nvPr/>
          </p:nvCxnSpPr>
          <p:spPr>
            <a:xfrm flipH="1" flipV="1">
              <a:off x="6042691" y="2191705"/>
              <a:ext cx="710114" cy="1740290"/>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8CE324A-5882-E218-B069-E5DA82689692}"/>
                </a:ext>
              </a:extLst>
            </p:cNvPr>
            <p:cNvCxnSpPr>
              <a:cxnSpLocks/>
            </p:cNvCxnSpPr>
            <p:nvPr/>
          </p:nvCxnSpPr>
          <p:spPr>
            <a:xfrm flipV="1">
              <a:off x="6738001" y="3297636"/>
              <a:ext cx="724917" cy="652387"/>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6186E9F-2F6C-FA9A-D80C-3BC0F5540884}"/>
                </a:ext>
              </a:extLst>
            </p:cNvPr>
            <p:cNvCxnSpPr>
              <a:cxnSpLocks/>
            </p:cNvCxnSpPr>
            <p:nvPr/>
          </p:nvCxnSpPr>
          <p:spPr>
            <a:xfrm flipV="1">
              <a:off x="7445170" y="3255011"/>
              <a:ext cx="1089664" cy="59443"/>
            </a:xfrm>
            <a:prstGeom prst="line">
              <a:avLst/>
            </a:prstGeom>
            <a:ln w="38100">
              <a:solidFill>
                <a:srgbClr val="0070C0"/>
              </a:solidFill>
              <a:prstDash val="sysDot"/>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CE4BE386-F998-A406-5E43-194BC5898B71}"/>
              </a:ext>
            </a:extLst>
          </p:cNvPr>
          <p:cNvSpPr txBox="1"/>
          <p:nvPr/>
        </p:nvSpPr>
        <p:spPr>
          <a:xfrm>
            <a:off x="8055782" y="2646204"/>
            <a:ext cx="22763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Our approach</a:t>
            </a:r>
          </a:p>
        </p:txBody>
      </p:sp>
      <p:sp>
        <p:nvSpPr>
          <p:cNvPr id="8" name="Arrow: Right 7">
            <a:extLst>
              <a:ext uri="{FF2B5EF4-FFF2-40B4-BE49-F238E27FC236}">
                <a16:creationId xmlns:a16="http://schemas.microsoft.com/office/drawing/2014/main" id="{208B5105-5834-885F-A3B3-BAF0BBE1D400}"/>
              </a:ext>
            </a:extLst>
          </p:cNvPr>
          <p:cNvSpPr/>
          <p:nvPr/>
        </p:nvSpPr>
        <p:spPr bwMode="auto">
          <a:xfrm>
            <a:off x="5711614" y="5849406"/>
            <a:ext cx="784860" cy="407275"/>
          </a:xfrm>
          <a:prstGeom prst="rightArrow">
            <a:avLst>
              <a:gd name="adj1" fmla="val 33572"/>
              <a:gd name="adj2" fmla="val 50000"/>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Rectangle: Rounded Corners 10">
            <a:extLst>
              <a:ext uri="{FF2B5EF4-FFF2-40B4-BE49-F238E27FC236}">
                <a16:creationId xmlns:a16="http://schemas.microsoft.com/office/drawing/2014/main" id="{A8DFF2F1-6A49-70E8-E20E-AE40961FE819}"/>
              </a:ext>
            </a:extLst>
          </p:cNvPr>
          <p:cNvSpPr/>
          <p:nvPr/>
        </p:nvSpPr>
        <p:spPr bwMode="auto">
          <a:xfrm>
            <a:off x="1354758" y="4734762"/>
            <a:ext cx="4122831" cy="591692"/>
          </a:xfrm>
          <a:prstGeom prst="roundRect">
            <a:avLst/>
          </a:prstGeom>
          <a:solidFill>
            <a:schemeClr val="bg1"/>
          </a:solidFill>
          <a:ln w="38100">
            <a:solidFill>
              <a:schemeClr val="accent6"/>
            </a:solidFill>
            <a:miter lim="800000"/>
            <a:headEnd/>
            <a:tailEnd/>
          </a:ln>
        </p:spPr>
        <p:txBody>
          <a:bodyPr vert="horz" wrap="square" lIns="91440" tIns="45720" rIns="91440" bIns="45720" numCol="1" rtlCol="0" anchor="ctr" anchorCtr="0" compatLnSpc="1">
            <a:prstTxWarp prst="textNoShape">
              <a:avLst/>
            </a:prstTxWarp>
          </a:bodyPr>
          <a:lstStyle/>
          <a:p>
            <a:pPr algn="ctr"/>
            <a:r>
              <a:rPr lang="en-US" sz="2400" dirty="0"/>
              <a:t>Fixed learning schemes</a:t>
            </a:r>
          </a:p>
        </p:txBody>
      </p:sp>
      <p:sp>
        <p:nvSpPr>
          <p:cNvPr id="12" name="Rectangle: Rounded Corners 11">
            <a:extLst>
              <a:ext uri="{FF2B5EF4-FFF2-40B4-BE49-F238E27FC236}">
                <a16:creationId xmlns:a16="http://schemas.microsoft.com/office/drawing/2014/main" id="{DDABFC4D-B717-4C8F-3C83-61ADEB777CDB}"/>
              </a:ext>
            </a:extLst>
          </p:cNvPr>
          <p:cNvSpPr/>
          <p:nvPr/>
        </p:nvSpPr>
        <p:spPr bwMode="auto">
          <a:xfrm>
            <a:off x="1354758" y="5758801"/>
            <a:ext cx="4122831" cy="591692"/>
          </a:xfrm>
          <a:prstGeom prst="roundRect">
            <a:avLst/>
          </a:prstGeom>
          <a:solidFill>
            <a:schemeClr val="bg1"/>
          </a:solidFill>
          <a:ln w="38100">
            <a:solidFill>
              <a:schemeClr val="accent6"/>
            </a:solidFill>
            <a:miter lim="800000"/>
            <a:headEnd/>
            <a:tailEnd/>
          </a:ln>
        </p:spPr>
        <p:txBody>
          <a:bodyPr vert="horz" wrap="square" lIns="91440" tIns="45720" rIns="91440" bIns="45720" numCol="1" rtlCol="0" anchor="ctr" anchorCtr="0" compatLnSpc="1">
            <a:prstTxWarp prst="textNoShape">
              <a:avLst/>
            </a:prstTxWarp>
          </a:bodyPr>
          <a:lstStyle/>
          <a:p>
            <a:pPr algn="ctr"/>
            <a:r>
              <a:rPr lang="en-US" sz="2400" dirty="0"/>
              <a:t>Cumbered by the worst case</a:t>
            </a:r>
          </a:p>
        </p:txBody>
      </p:sp>
      <p:sp>
        <p:nvSpPr>
          <p:cNvPr id="15" name="Rectangle: Rounded Corners 14">
            <a:extLst>
              <a:ext uri="{FF2B5EF4-FFF2-40B4-BE49-F238E27FC236}">
                <a16:creationId xmlns:a16="http://schemas.microsoft.com/office/drawing/2014/main" id="{E8C3E70F-4F80-C63D-BED8-DEA53D7B86A1}"/>
              </a:ext>
            </a:extLst>
          </p:cNvPr>
          <p:cNvSpPr/>
          <p:nvPr/>
        </p:nvSpPr>
        <p:spPr bwMode="auto">
          <a:xfrm>
            <a:off x="6779420" y="4343410"/>
            <a:ext cx="4283757" cy="1120104"/>
          </a:xfrm>
          <a:prstGeom prst="roundRect">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prstClr val="black"/>
                </a:solidFill>
                <a:effectLst/>
                <a:uLnTx/>
                <a:uFillTx/>
                <a:latin typeface="Calibri"/>
                <a:ea typeface="+mn-ea"/>
                <a:cs typeface="+mn-cs"/>
              </a:rPr>
              <a:t>Data-centric: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rPr>
              <a:t>Consider data </a:t>
            </a:r>
            <a:r>
              <a:rPr lang="en-US" sz="2000" dirty="0">
                <a:solidFill>
                  <a:prstClr val="black"/>
                </a:solidFill>
                <a:latin typeface="Calibri"/>
              </a:rPr>
              <a:t>s</a:t>
            </a:r>
            <a:r>
              <a:rPr kumimoji="0" lang="en-US" sz="2000" b="0" i="0" u="none" strike="noStrike" kern="1200" cap="none" spc="0" normalizeH="0" baseline="0" noProof="0" dirty="0" err="1">
                <a:ln>
                  <a:noFill/>
                </a:ln>
                <a:solidFill>
                  <a:prstClr val="black"/>
                </a:solidFill>
                <a:effectLst/>
                <a:uLnTx/>
                <a:uFillTx/>
                <a:latin typeface="Calibri"/>
              </a:rPr>
              <a:t>amples</a:t>
            </a:r>
            <a:r>
              <a:rPr kumimoji="0" lang="en-US" sz="2000" b="0" i="0" u="none" strike="noStrike" kern="1200" cap="none" spc="0" normalizeH="0" baseline="0" noProof="0" dirty="0">
                <a:ln>
                  <a:noFill/>
                </a:ln>
                <a:solidFill>
                  <a:prstClr val="black"/>
                </a:solidFill>
                <a:effectLst/>
                <a:uLnTx/>
                <a:uFillTx/>
                <a:latin typeface="Calibri"/>
              </a:rPr>
              <a:t>’</a:t>
            </a:r>
            <a:r>
              <a:rPr kumimoji="0" lang="en-US" sz="2000" b="0" i="0" u="none" strike="noStrike" kern="1200" cap="none" spc="0" normalizeH="0" noProof="0" dirty="0">
                <a:ln>
                  <a:noFill/>
                </a:ln>
                <a:solidFill>
                  <a:prstClr val="black"/>
                </a:solidFill>
                <a:effectLst/>
                <a:uLnTx/>
                <a:uFillTx/>
                <a:latin typeface="Calibri"/>
              </a:rPr>
              <a:t> </a:t>
            </a:r>
            <a:r>
              <a:rPr lang="en-US" sz="2000" noProof="0" dirty="0">
                <a:solidFill>
                  <a:prstClr val="black"/>
                </a:solidFill>
                <a:latin typeface="Calibri"/>
              </a:rPr>
              <a:t>heterogeneity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dirty="0">
                <a:solidFill>
                  <a:prstClr val="black"/>
                </a:solidFill>
                <a:latin typeface="Calibri"/>
              </a:rPr>
              <a:t>– </a:t>
            </a:r>
            <a:r>
              <a:rPr lang="en-US" sz="2000" b="1" noProof="0" dirty="0">
                <a:solidFill>
                  <a:srgbClr val="C00000"/>
                </a:solidFill>
                <a:latin typeface="Calibri"/>
              </a:rPr>
              <a:t>feature importance</a:t>
            </a:r>
            <a:endParaRPr kumimoji="0" lang="en-US" sz="2400" b="1" i="0" u="none" strike="noStrike" kern="1200" cap="none" spc="0" normalizeH="0" baseline="0" noProof="0" dirty="0">
              <a:ln>
                <a:noFill/>
              </a:ln>
              <a:solidFill>
                <a:srgbClr val="C00000"/>
              </a:solidFill>
              <a:effectLst/>
              <a:uLnTx/>
              <a:uFillTx/>
              <a:latin typeface="Calibri"/>
            </a:endParaRPr>
          </a:p>
        </p:txBody>
      </p:sp>
      <p:sp>
        <p:nvSpPr>
          <p:cNvPr id="18" name="Rectangle: Rounded Corners 17">
            <a:extLst>
              <a:ext uri="{FF2B5EF4-FFF2-40B4-BE49-F238E27FC236}">
                <a16:creationId xmlns:a16="http://schemas.microsoft.com/office/drawing/2014/main" id="{D0EF5F9C-BAD5-7E94-48AC-D03642D517F3}"/>
              </a:ext>
            </a:extLst>
          </p:cNvPr>
          <p:cNvSpPr/>
          <p:nvPr/>
        </p:nvSpPr>
        <p:spPr bwMode="auto">
          <a:xfrm>
            <a:off x="6779420" y="5586494"/>
            <a:ext cx="4283756" cy="1120104"/>
          </a:xfrm>
          <a:prstGeom prst="roundRect">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prstClr val="black"/>
                </a:solidFill>
                <a:effectLst/>
                <a:uLnTx/>
                <a:uFillTx/>
                <a:latin typeface="Calibri"/>
                <a:ea typeface="+mn-ea"/>
                <a:cs typeface="+mn-cs"/>
              </a:rPr>
              <a:t>Agile offloading:</a:t>
            </a:r>
            <a:endParaRPr kumimoji="0" lang="en-US" sz="2400" b="1" u="none" strike="noStrike" kern="1200" cap="none" spc="0" normalizeH="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dirty="0">
                <a:ln>
                  <a:noFill/>
                </a:ln>
                <a:solidFill>
                  <a:prstClr val="black"/>
                </a:solidFill>
                <a:effectLst/>
                <a:uLnTx/>
                <a:uFillTx/>
                <a:latin typeface="Calibri"/>
                <a:ea typeface="+mn-ea"/>
                <a:cs typeface="+mn-cs"/>
              </a:rPr>
              <a:t>Adaptive partitioning </a:t>
            </a:r>
            <a:r>
              <a:rPr lang="en-US" sz="2000" dirty="0">
                <a:solidFill>
                  <a:prstClr val="black"/>
                </a:solidFill>
                <a:latin typeface="Calibri"/>
              </a:rPr>
              <a:t>to </a:t>
            </a:r>
            <a:r>
              <a:rPr kumimoji="0" lang="en-US" sz="2000" b="0" i="0" u="none" strike="noStrike" kern="1200" cap="none" spc="0" normalizeH="0" noProof="0" dirty="0">
                <a:ln>
                  <a:noFill/>
                </a:ln>
                <a:solidFill>
                  <a:prstClr val="black"/>
                </a:solidFill>
                <a:effectLst/>
                <a:uLnTx/>
                <a:uFillTx/>
                <a:latin typeface="Calibri"/>
                <a:ea typeface="+mn-ea"/>
                <a:cs typeface="+mn-cs"/>
              </a:rPr>
              <a:t>minimize the </a:t>
            </a:r>
            <a:r>
              <a:rPr lang="en-US" sz="2000" dirty="0">
                <a:solidFill>
                  <a:prstClr val="black"/>
                </a:solidFill>
                <a:latin typeface="Calibri"/>
              </a:rPr>
              <a:t>offloading </a:t>
            </a:r>
            <a:r>
              <a:rPr kumimoji="0" lang="en-US" sz="2000" b="0" i="0" u="none" strike="noStrike" kern="1200" cap="none" spc="0" normalizeH="0" noProof="0" dirty="0">
                <a:ln>
                  <a:noFill/>
                </a:ln>
                <a:solidFill>
                  <a:prstClr val="black"/>
                </a:solidFill>
                <a:effectLst/>
                <a:uLnTx/>
                <a:uFillTx/>
                <a:latin typeface="Calibri"/>
                <a:ea typeface="+mn-ea"/>
                <a:cs typeface="+mn-cs"/>
              </a:rPr>
              <a:t>cost </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784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par>
                                <p:cTn id="23" presetID="22" presetClass="entr" presetSubtype="8"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par>
                                <p:cTn id="29" presetID="22" presetClass="entr" presetSubtype="8"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8"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par>
                                <p:cTn id="47" presetID="22" presetClass="entr" presetSubtype="8"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left)">
                                      <p:cBhvr>
                                        <p:cTn id="70" dur="500"/>
                                        <p:tgtEl>
                                          <p:spTgt spid="1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10" presetClass="entr" presetSubtype="0" fill="hold"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500"/>
                                        <p:tgtEl>
                                          <p:spTgt spid="8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wipe(left)">
                                      <p:cBhvr>
                                        <p:cTn id="84" dur="500"/>
                                        <p:tgtEl>
                                          <p:spTgt spid="7"/>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left)">
                                      <p:cBhvr>
                                        <p:cTn id="87" dur="500"/>
                                        <p:tgtEl>
                                          <p:spTgt spid="8"/>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left)">
                                      <p:cBhvr>
                                        <p:cTn id="90" dur="500"/>
                                        <p:tgtEl>
                                          <p:spTgt spid="15"/>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3" grpId="0" animBg="1"/>
      <p:bldP spid="80" grpId="0" animBg="1"/>
      <p:bldP spid="13" grpId="0"/>
      <p:bldP spid="14" grpId="0"/>
      <p:bldP spid="16" grpId="0" animBg="1"/>
      <p:bldP spid="22" grpId="0" animBg="1"/>
      <p:bldP spid="24" grpId="0" animBg="1"/>
      <p:bldP spid="26" grpId="0" animBg="1"/>
      <p:bldP spid="28" grpId="0" animBg="1"/>
      <p:bldP spid="30" grpId="0" animBg="1"/>
      <p:bldP spid="34" grpId="0"/>
      <p:bldP spid="51" grpId="0"/>
      <p:bldP spid="81" grpId="0"/>
      <p:bldP spid="8" grpId="0" animBg="1"/>
      <p:bldP spid="11" grpId="0" animBg="1"/>
      <p:bldP spid="12" grpId="0" animBg="1"/>
      <p:bldP spid="15"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92CD-B4DD-2036-0501-95D489210DCE}"/>
              </a:ext>
            </a:extLst>
          </p:cNvPr>
          <p:cNvSpPr>
            <a:spLocks noGrp="1"/>
          </p:cNvSpPr>
          <p:nvPr>
            <p:ph type="title"/>
          </p:nvPr>
        </p:nvSpPr>
        <p:spPr/>
        <p:txBody>
          <a:bodyPr>
            <a:normAutofit/>
          </a:bodyPr>
          <a:lstStyle/>
          <a:p>
            <a:r>
              <a:rPr lang="en-US" sz="4000" dirty="0">
                <a:solidFill>
                  <a:srgbClr val="FFC000"/>
                </a:solidFill>
              </a:rPr>
              <a:t>AgileNN:</a:t>
            </a:r>
            <a:r>
              <a:rPr lang="en-US" sz="4000" dirty="0"/>
              <a:t> From Fixed to Data-centric &amp; Agile</a:t>
            </a:r>
            <a:endParaRPr lang="en-US" sz="3600" dirty="0"/>
          </a:p>
        </p:txBody>
      </p:sp>
      <p:sp>
        <p:nvSpPr>
          <p:cNvPr id="4" name="Slide Number Placeholder 3">
            <a:extLst>
              <a:ext uri="{FF2B5EF4-FFF2-40B4-BE49-F238E27FC236}">
                <a16:creationId xmlns:a16="http://schemas.microsoft.com/office/drawing/2014/main" id="{0A4314D2-78CE-DC1B-E0FB-7F0B4AB871A4}"/>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
        <p:nvSpPr>
          <p:cNvPr id="22" name="Rectangle: Rounded Corners 21">
            <a:extLst>
              <a:ext uri="{FF2B5EF4-FFF2-40B4-BE49-F238E27FC236}">
                <a16:creationId xmlns:a16="http://schemas.microsoft.com/office/drawing/2014/main" id="{60B193B4-D48D-7AD9-E919-32D7C3B91E8E}"/>
              </a:ext>
            </a:extLst>
          </p:cNvPr>
          <p:cNvSpPr/>
          <p:nvPr/>
        </p:nvSpPr>
        <p:spPr>
          <a:xfrm>
            <a:off x="5147169" y="3121165"/>
            <a:ext cx="6429942" cy="3151516"/>
          </a:xfrm>
          <a:prstGeom prst="roundRect">
            <a:avLst>
              <a:gd name="adj" fmla="val 6690"/>
            </a:avLst>
          </a:prstGeom>
          <a:solidFill>
            <a:schemeClr val="accent5">
              <a:lumMod val="20000"/>
              <a:lumOff val="80000"/>
            </a:schemeClr>
          </a:solidFill>
          <a:ln w="190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Rectangle: Rounded Corners 22">
            <a:extLst>
              <a:ext uri="{FF2B5EF4-FFF2-40B4-BE49-F238E27FC236}">
                <a16:creationId xmlns:a16="http://schemas.microsoft.com/office/drawing/2014/main" id="{AFBA52F1-E0C6-E577-26C3-064F4C1D7F0B}"/>
              </a:ext>
            </a:extLst>
          </p:cNvPr>
          <p:cNvSpPr/>
          <p:nvPr/>
        </p:nvSpPr>
        <p:spPr>
          <a:xfrm>
            <a:off x="5327598" y="3481547"/>
            <a:ext cx="3351366" cy="2619976"/>
          </a:xfrm>
          <a:prstGeom prst="roundRect">
            <a:avLst>
              <a:gd name="adj" fmla="val 669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Rounded Corners 23">
            <a:extLst>
              <a:ext uri="{FF2B5EF4-FFF2-40B4-BE49-F238E27FC236}">
                <a16:creationId xmlns:a16="http://schemas.microsoft.com/office/drawing/2014/main" id="{757CC013-1D2D-8DC0-FD1E-457DEFCF00BD}"/>
              </a:ext>
            </a:extLst>
          </p:cNvPr>
          <p:cNvSpPr/>
          <p:nvPr/>
        </p:nvSpPr>
        <p:spPr>
          <a:xfrm>
            <a:off x="9667606" y="3493400"/>
            <a:ext cx="1594556" cy="2619976"/>
          </a:xfrm>
          <a:prstGeom prst="roundRect">
            <a:avLst>
              <a:gd name="adj" fmla="val 669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5" name="Straight Arrow Connector 24">
            <a:extLst>
              <a:ext uri="{FF2B5EF4-FFF2-40B4-BE49-F238E27FC236}">
                <a16:creationId xmlns:a16="http://schemas.microsoft.com/office/drawing/2014/main" id="{355B24B0-E788-0F93-F981-8059400AF46A}"/>
              </a:ext>
            </a:extLst>
          </p:cNvPr>
          <p:cNvCxnSpPr>
            <a:cxnSpLocks/>
          </p:cNvCxnSpPr>
          <p:nvPr/>
        </p:nvCxnSpPr>
        <p:spPr>
          <a:xfrm>
            <a:off x="5690796" y="4103264"/>
            <a:ext cx="293845"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C55A6388-942E-4500-3185-6156BC9474A0}"/>
              </a:ext>
            </a:extLst>
          </p:cNvPr>
          <p:cNvGrpSpPr/>
          <p:nvPr/>
        </p:nvGrpSpPr>
        <p:grpSpPr>
          <a:xfrm rot="10800000">
            <a:off x="7555100" y="3686566"/>
            <a:ext cx="185409" cy="796563"/>
            <a:chOff x="4053344" y="2865025"/>
            <a:chExt cx="190129" cy="816841"/>
          </a:xfrm>
          <a:solidFill>
            <a:srgbClr val="7BA8DF"/>
          </a:solidFill>
        </p:grpSpPr>
        <p:sp>
          <p:nvSpPr>
            <p:cNvPr id="27" name="Rectangle 26">
              <a:extLst>
                <a:ext uri="{FF2B5EF4-FFF2-40B4-BE49-F238E27FC236}">
                  <a16:creationId xmlns:a16="http://schemas.microsoft.com/office/drawing/2014/main" id="{25EE3400-2D48-F1A5-1572-E981727126C3}"/>
                </a:ext>
              </a:extLst>
            </p:cNvPr>
            <p:cNvSpPr/>
            <p:nvPr/>
          </p:nvSpPr>
          <p:spPr>
            <a:xfrm rot="5400000">
              <a:off x="4053344" y="3282833"/>
              <a:ext cx="190129" cy="190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a:extLst>
                <a:ext uri="{FF2B5EF4-FFF2-40B4-BE49-F238E27FC236}">
                  <a16:creationId xmlns:a16="http://schemas.microsoft.com/office/drawing/2014/main" id="{2481465F-EEC5-E2FA-922C-87D14A74BDA5}"/>
                </a:ext>
              </a:extLst>
            </p:cNvPr>
            <p:cNvSpPr/>
            <p:nvPr/>
          </p:nvSpPr>
          <p:spPr>
            <a:xfrm rot="5400000">
              <a:off x="4053344" y="3491737"/>
              <a:ext cx="190129" cy="190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Rectangle 28">
              <a:extLst>
                <a:ext uri="{FF2B5EF4-FFF2-40B4-BE49-F238E27FC236}">
                  <a16:creationId xmlns:a16="http://schemas.microsoft.com/office/drawing/2014/main" id="{1107AD30-C77E-0726-8363-403330B2484B}"/>
                </a:ext>
              </a:extLst>
            </p:cNvPr>
            <p:cNvSpPr/>
            <p:nvPr/>
          </p:nvSpPr>
          <p:spPr>
            <a:xfrm rot="5400000">
              <a:off x="4053344" y="3073929"/>
              <a:ext cx="190129" cy="190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CFF188C2-7C87-1D7B-394C-F2FA9371347B}"/>
                </a:ext>
              </a:extLst>
            </p:cNvPr>
            <p:cNvSpPr/>
            <p:nvPr/>
          </p:nvSpPr>
          <p:spPr>
            <a:xfrm rot="5400000">
              <a:off x="4053344" y="2865025"/>
              <a:ext cx="190129" cy="190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31" name="Straight Arrow Connector 30">
            <a:extLst>
              <a:ext uri="{FF2B5EF4-FFF2-40B4-BE49-F238E27FC236}">
                <a16:creationId xmlns:a16="http://schemas.microsoft.com/office/drawing/2014/main" id="{F9430F6B-8E33-6A3C-C21D-18C030B332E6}"/>
              </a:ext>
            </a:extLst>
          </p:cNvPr>
          <p:cNvCxnSpPr>
            <a:cxnSpLocks/>
          </p:cNvCxnSpPr>
          <p:nvPr/>
        </p:nvCxnSpPr>
        <p:spPr>
          <a:xfrm>
            <a:off x="7087810" y="4094002"/>
            <a:ext cx="46729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C706A92-2307-8337-399C-56FE66A8DCFE}"/>
              </a:ext>
            </a:extLst>
          </p:cNvPr>
          <p:cNvSpPr txBox="1"/>
          <p:nvPr/>
        </p:nvSpPr>
        <p:spPr>
          <a:xfrm rot="16200000">
            <a:off x="5197903" y="3896323"/>
            <a:ext cx="649649" cy="338554"/>
          </a:xfrm>
          <a:prstGeom prst="rect">
            <a:avLst/>
          </a:prstGeom>
          <a:noFill/>
        </p:spPr>
        <p:txBody>
          <a:bodyPr wrap="square" rtlCol="0">
            <a:spAutoFit/>
          </a:bodyPr>
          <a:lstStyle/>
          <a:p>
            <a:r>
              <a:rPr lang="en-US" altLang="zh-CN" sz="1600" b="1" i="1" dirty="0">
                <a:latin typeface="Arial" panose="020B0604020202020204" pitchFamily="34" charset="0"/>
                <a:cs typeface="Arial" panose="020B0604020202020204" pitchFamily="34" charset="0"/>
              </a:rPr>
              <a:t>Data</a:t>
            </a:r>
            <a:endParaRPr lang="en-US" sz="1600" b="1" i="1" dirty="0">
              <a:latin typeface="Arial" panose="020B0604020202020204" pitchFamily="34" charset="0"/>
              <a:cs typeface="Arial" panose="020B0604020202020204" pitchFamily="34" charset="0"/>
            </a:endParaRPr>
          </a:p>
        </p:txBody>
      </p:sp>
      <p:grpSp>
        <p:nvGrpSpPr>
          <p:cNvPr id="33" name="Group 32">
            <a:extLst>
              <a:ext uri="{FF2B5EF4-FFF2-40B4-BE49-F238E27FC236}">
                <a16:creationId xmlns:a16="http://schemas.microsoft.com/office/drawing/2014/main" id="{0FBC9117-0B71-D575-3B94-E58E6E536D19}"/>
              </a:ext>
            </a:extLst>
          </p:cNvPr>
          <p:cNvGrpSpPr/>
          <p:nvPr/>
        </p:nvGrpSpPr>
        <p:grpSpPr>
          <a:xfrm rot="10800000">
            <a:off x="8137695" y="3555035"/>
            <a:ext cx="190024" cy="607603"/>
            <a:chOff x="4053344" y="3282833"/>
            <a:chExt cx="190129" cy="607937"/>
          </a:xfrm>
          <a:solidFill>
            <a:srgbClr val="009A46"/>
          </a:solidFill>
        </p:grpSpPr>
        <p:sp>
          <p:nvSpPr>
            <p:cNvPr id="34" name="Rectangle 33">
              <a:extLst>
                <a:ext uri="{FF2B5EF4-FFF2-40B4-BE49-F238E27FC236}">
                  <a16:creationId xmlns:a16="http://schemas.microsoft.com/office/drawing/2014/main" id="{E5A5AB97-067F-BF44-FE74-709CD6A84E59}"/>
                </a:ext>
              </a:extLst>
            </p:cNvPr>
            <p:cNvSpPr/>
            <p:nvPr/>
          </p:nvSpPr>
          <p:spPr>
            <a:xfrm rot="5400000">
              <a:off x="4053344" y="3282833"/>
              <a:ext cx="190129" cy="190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351328A2-D248-E6F2-8D1E-62A93F7D349A}"/>
                </a:ext>
              </a:extLst>
            </p:cNvPr>
            <p:cNvSpPr/>
            <p:nvPr/>
          </p:nvSpPr>
          <p:spPr>
            <a:xfrm rot="5400000">
              <a:off x="4053344" y="3700641"/>
              <a:ext cx="190129" cy="190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Rectangle 35">
              <a:extLst>
                <a:ext uri="{FF2B5EF4-FFF2-40B4-BE49-F238E27FC236}">
                  <a16:creationId xmlns:a16="http://schemas.microsoft.com/office/drawing/2014/main" id="{8F432A41-889D-7B73-6808-BB5261505296}"/>
                </a:ext>
              </a:extLst>
            </p:cNvPr>
            <p:cNvSpPr/>
            <p:nvPr/>
          </p:nvSpPr>
          <p:spPr>
            <a:xfrm rot="5400000">
              <a:off x="4053344" y="3491737"/>
              <a:ext cx="190129" cy="190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37" name="Graphic 36" descr="Wi-Fi with solid fill">
            <a:extLst>
              <a:ext uri="{FF2B5EF4-FFF2-40B4-BE49-F238E27FC236}">
                <a16:creationId xmlns:a16="http://schemas.microsoft.com/office/drawing/2014/main" id="{1A7A12EE-DCD7-D114-253D-CE9C3F0E8C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2480" y="4438471"/>
            <a:ext cx="761610" cy="761610"/>
          </a:xfrm>
          <a:prstGeom prst="rect">
            <a:avLst/>
          </a:prstGeom>
        </p:spPr>
      </p:pic>
      <p:cxnSp>
        <p:nvCxnSpPr>
          <p:cNvPr id="39" name="Straight Arrow Connector 38">
            <a:extLst>
              <a:ext uri="{FF2B5EF4-FFF2-40B4-BE49-F238E27FC236}">
                <a16:creationId xmlns:a16="http://schemas.microsoft.com/office/drawing/2014/main" id="{0E94607B-4F65-7AA3-C5E1-927FD143DD29}"/>
              </a:ext>
            </a:extLst>
          </p:cNvPr>
          <p:cNvCxnSpPr>
            <a:cxnSpLocks/>
          </p:cNvCxnSpPr>
          <p:nvPr/>
        </p:nvCxnSpPr>
        <p:spPr>
          <a:xfrm flipV="1">
            <a:off x="7774594" y="3864885"/>
            <a:ext cx="306000" cy="2124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E4620B8-8A21-DD46-5E1A-5F1DCEEB7BE5}"/>
              </a:ext>
            </a:extLst>
          </p:cNvPr>
          <p:cNvCxnSpPr>
            <a:cxnSpLocks/>
          </p:cNvCxnSpPr>
          <p:nvPr/>
        </p:nvCxnSpPr>
        <p:spPr>
          <a:xfrm>
            <a:off x="7777680" y="4084761"/>
            <a:ext cx="312723" cy="2788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948D50EF-CAF6-9027-F789-0CA46D6FE40A}"/>
              </a:ext>
            </a:extLst>
          </p:cNvPr>
          <p:cNvCxnSpPr>
            <a:cxnSpLocks/>
            <a:stCxn id="36" idx="2"/>
            <a:endCxn id="49" idx="0"/>
          </p:cNvCxnSpPr>
          <p:nvPr/>
        </p:nvCxnSpPr>
        <p:spPr>
          <a:xfrm>
            <a:off x="8327720" y="3858837"/>
            <a:ext cx="2102723" cy="365436"/>
          </a:xfrm>
          <a:prstGeom prst="bentConnector2">
            <a:avLst/>
          </a:prstGeom>
          <a:ln w="31750">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F38BE171-9F56-3B61-6C5B-D706FC98F4DE}"/>
              </a:ext>
            </a:extLst>
          </p:cNvPr>
          <p:cNvCxnSpPr>
            <a:cxnSpLocks/>
            <a:stCxn id="56" idx="1"/>
            <a:endCxn id="52" idx="0"/>
          </p:cNvCxnSpPr>
          <p:nvPr/>
        </p:nvCxnSpPr>
        <p:spPr>
          <a:xfrm rot="5400000">
            <a:off x="7176517" y="3888763"/>
            <a:ext cx="419137" cy="1686988"/>
          </a:xfrm>
          <a:prstGeom prst="bentConnector3">
            <a:avLst>
              <a:gd name="adj1" fmla="val 45455"/>
            </a:avLst>
          </a:prstGeom>
          <a:ln w="317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Badge Follow with solid fill">
            <a:extLst>
              <a:ext uri="{FF2B5EF4-FFF2-40B4-BE49-F238E27FC236}">
                <a16:creationId xmlns:a16="http://schemas.microsoft.com/office/drawing/2014/main" id="{60FF9464-A2D0-F63A-701D-DAD3FC7CE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0589" y="5100468"/>
            <a:ext cx="419327" cy="419327"/>
          </a:xfrm>
          <a:prstGeom prst="rect">
            <a:avLst/>
          </a:prstGeom>
        </p:spPr>
      </p:pic>
      <p:cxnSp>
        <p:nvCxnSpPr>
          <p:cNvPr id="44" name="Straight Arrow Connector 43">
            <a:extLst>
              <a:ext uri="{FF2B5EF4-FFF2-40B4-BE49-F238E27FC236}">
                <a16:creationId xmlns:a16="http://schemas.microsoft.com/office/drawing/2014/main" id="{49C44FB5-282A-3318-E540-1C2F0FE577A3}"/>
              </a:ext>
            </a:extLst>
          </p:cNvPr>
          <p:cNvCxnSpPr>
            <a:cxnSpLocks/>
          </p:cNvCxnSpPr>
          <p:nvPr/>
        </p:nvCxnSpPr>
        <p:spPr>
          <a:xfrm>
            <a:off x="7079817" y="5306192"/>
            <a:ext cx="64017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2D7996B-1473-547B-2801-9B4BBC1C7713}"/>
              </a:ext>
            </a:extLst>
          </p:cNvPr>
          <p:cNvCxnSpPr>
            <a:cxnSpLocks/>
            <a:stCxn id="49" idx="2"/>
            <a:endCxn id="43" idx="3"/>
          </p:cNvCxnSpPr>
          <p:nvPr/>
        </p:nvCxnSpPr>
        <p:spPr>
          <a:xfrm rot="5400000" flipH="1">
            <a:off x="9192334" y="4247715"/>
            <a:ext cx="175690" cy="2300527"/>
          </a:xfrm>
          <a:prstGeom prst="bentConnector4">
            <a:avLst>
              <a:gd name="adj1" fmla="val -112999"/>
              <a:gd name="adj2" fmla="val 62226"/>
            </a:avLst>
          </a:prstGeom>
          <a:ln w="31750">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1A4DF5E-112D-F4C5-E166-C4DA52D5F13D}"/>
              </a:ext>
            </a:extLst>
          </p:cNvPr>
          <p:cNvSpPr txBox="1"/>
          <p:nvPr/>
        </p:nvSpPr>
        <p:spPr>
          <a:xfrm>
            <a:off x="7241315" y="5718879"/>
            <a:ext cx="1276151" cy="338554"/>
          </a:xfrm>
          <a:prstGeom prst="rect">
            <a:avLst/>
          </a:prstGeom>
          <a:noFill/>
          <a:ln>
            <a:noFill/>
          </a:ln>
        </p:spPr>
        <p:txBody>
          <a:bodyPr wrap="square" rtlCol="0">
            <a:spAutoFit/>
          </a:bodyPr>
          <a:lstStyle/>
          <a:p>
            <a:pPr algn="ctr"/>
            <a:r>
              <a:rPr lang="en-US" altLang="zh-CN" sz="1600" b="1" i="1" dirty="0">
                <a:latin typeface="Arial" panose="020B0604020202020204" pitchFamily="34" charset="0"/>
                <a:cs typeface="Arial" panose="020B0604020202020204" pitchFamily="34" charset="0"/>
              </a:rPr>
              <a:t>Prediction</a:t>
            </a:r>
            <a:endParaRPr lang="en-US" sz="1600" b="1" i="1" dirty="0">
              <a:latin typeface="Arial" panose="020B0604020202020204" pitchFamily="34" charset="0"/>
              <a:cs typeface="Arial" panose="020B0604020202020204" pitchFamily="34" charset="0"/>
            </a:endParaRPr>
          </a:p>
        </p:txBody>
      </p:sp>
      <p:cxnSp>
        <p:nvCxnSpPr>
          <p:cNvPr id="48" name="Straight Arrow Connector 47">
            <a:extLst>
              <a:ext uri="{FF2B5EF4-FFF2-40B4-BE49-F238E27FC236}">
                <a16:creationId xmlns:a16="http://schemas.microsoft.com/office/drawing/2014/main" id="{2C5D9667-79E1-6B1A-BD15-5C198BC2E670}"/>
              </a:ext>
            </a:extLst>
          </p:cNvPr>
          <p:cNvCxnSpPr>
            <a:cxnSpLocks/>
          </p:cNvCxnSpPr>
          <p:nvPr/>
        </p:nvCxnSpPr>
        <p:spPr>
          <a:xfrm>
            <a:off x="7911535" y="5485053"/>
            <a:ext cx="0" cy="243674"/>
          </a:xfrm>
          <a:prstGeom prst="straightConnector1">
            <a:avLst/>
          </a:prstGeom>
          <a:ln w="317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1489332-627D-19BB-F1DE-351146AA31A3}"/>
              </a:ext>
            </a:extLst>
          </p:cNvPr>
          <p:cNvSpPr/>
          <p:nvPr/>
        </p:nvSpPr>
        <p:spPr>
          <a:xfrm>
            <a:off x="9867935" y="4224272"/>
            <a:ext cx="1125015" cy="126155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50" name="Picture 49">
            <a:extLst>
              <a:ext uri="{FF2B5EF4-FFF2-40B4-BE49-F238E27FC236}">
                <a16:creationId xmlns:a16="http://schemas.microsoft.com/office/drawing/2014/main" id="{94425C90-2A78-56AB-B63F-0E69A92A8855}"/>
              </a:ext>
            </a:extLst>
          </p:cNvPr>
          <p:cNvPicPr>
            <a:picLocks noChangeAspect="1"/>
          </p:cNvPicPr>
          <p:nvPr/>
        </p:nvPicPr>
        <p:blipFill>
          <a:blip r:embed="rId7"/>
          <a:stretch>
            <a:fillRect/>
          </a:stretch>
        </p:blipFill>
        <p:spPr>
          <a:xfrm rot="10800000">
            <a:off x="6541131" y="2975314"/>
            <a:ext cx="846166" cy="614435"/>
          </a:xfrm>
          <a:prstGeom prst="rect">
            <a:avLst/>
          </a:prstGeom>
          <a:solidFill>
            <a:schemeClr val="bg1"/>
          </a:solidFill>
        </p:spPr>
      </p:pic>
      <p:sp>
        <p:nvSpPr>
          <p:cNvPr id="51" name="Rectangle 50">
            <a:extLst>
              <a:ext uri="{FF2B5EF4-FFF2-40B4-BE49-F238E27FC236}">
                <a16:creationId xmlns:a16="http://schemas.microsoft.com/office/drawing/2014/main" id="{6932195E-0EF4-A931-BC44-4C9ED57F72FA}"/>
              </a:ext>
            </a:extLst>
          </p:cNvPr>
          <p:cNvSpPr/>
          <p:nvPr/>
        </p:nvSpPr>
        <p:spPr>
          <a:xfrm>
            <a:off x="6005366" y="3716023"/>
            <a:ext cx="1082445" cy="798864"/>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Rectangle 51">
            <a:extLst>
              <a:ext uri="{FF2B5EF4-FFF2-40B4-BE49-F238E27FC236}">
                <a16:creationId xmlns:a16="http://schemas.microsoft.com/office/drawing/2014/main" id="{92082D5C-8E30-2B48-71EB-F810AEF8BA71}"/>
              </a:ext>
            </a:extLst>
          </p:cNvPr>
          <p:cNvSpPr/>
          <p:nvPr/>
        </p:nvSpPr>
        <p:spPr>
          <a:xfrm>
            <a:off x="6005366" y="4941825"/>
            <a:ext cx="1074451" cy="798864"/>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55" name="Graphic 54" descr="Cloud with solid fill">
            <a:extLst>
              <a:ext uri="{FF2B5EF4-FFF2-40B4-BE49-F238E27FC236}">
                <a16:creationId xmlns:a16="http://schemas.microsoft.com/office/drawing/2014/main" id="{CEAA1238-8910-64AC-05C3-DDB8C8D46D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3302" y="2706039"/>
            <a:ext cx="1240807" cy="1240807"/>
          </a:xfrm>
          <a:prstGeom prst="rect">
            <a:avLst/>
          </a:prstGeom>
        </p:spPr>
      </p:pic>
      <p:sp>
        <p:nvSpPr>
          <p:cNvPr id="60" name="TextBox 59">
            <a:extLst>
              <a:ext uri="{FF2B5EF4-FFF2-40B4-BE49-F238E27FC236}">
                <a16:creationId xmlns:a16="http://schemas.microsoft.com/office/drawing/2014/main" id="{E9C79355-544E-1458-ACA6-87099D7ACAD8}"/>
              </a:ext>
            </a:extLst>
          </p:cNvPr>
          <p:cNvSpPr txBox="1"/>
          <p:nvPr/>
        </p:nvSpPr>
        <p:spPr>
          <a:xfrm>
            <a:off x="10001856" y="4579564"/>
            <a:ext cx="857172" cy="584775"/>
          </a:xfrm>
          <a:prstGeom prst="rect">
            <a:avLst/>
          </a:prstGeom>
          <a:noFill/>
        </p:spPr>
        <p:txBody>
          <a:bodyPr wrap="square" rtlCol="0">
            <a:spAutoFit/>
          </a:bodyPr>
          <a:lstStyle/>
          <a:p>
            <a:pPr algn="ctr"/>
            <a:r>
              <a:rPr lang="en-US" sz="1600" b="1" dirty="0"/>
              <a:t>R</a:t>
            </a:r>
            <a:r>
              <a:rPr lang="en-US" altLang="zh-CN" sz="1600" b="1" dirty="0"/>
              <a:t>emote NN</a:t>
            </a:r>
            <a:endParaRPr lang="en-US" sz="1600" b="1" dirty="0"/>
          </a:p>
        </p:txBody>
      </p:sp>
      <p:sp>
        <p:nvSpPr>
          <p:cNvPr id="73" name="TextBox 72">
            <a:extLst>
              <a:ext uri="{FF2B5EF4-FFF2-40B4-BE49-F238E27FC236}">
                <a16:creationId xmlns:a16="http://schemas.microsoft.com/office/drawing/2014/main" id="{1ED0E022-1F64-6D1C-AB39-8D07FB90F139}"/>
              </a:ext>
            </a:extLst>
          </p:cNvPr>
          <p:cNvSpPr txBox="1"/>
          <p:nvPr/>
        </p:nvSpPr>
        <p:spPr>
          <a:xfrm>
            <a:off x="6006579" y="3819908"/>
            <a:ext cx="1084650" cy="584775"/>
          </a:xfrm>
          <a:prstGeom prst="rect">
            <a:avLst/>
          </a:prstGeom>
          <a:noFill/>
        </p:spPr>
        <p:txBody>
          <a:bodyPr wrap="square" rtlCol="0">
            <a:spAutoFit/>
          </a:bodyPr>
          <a:lstStyle/>
          <a:p>
            <a:pPr algn="ctr"/>
            <a:r>
              <a:rPr lang="en-US" sz="1600" b="1" dirty="0"/>
              <a:t>Feature Extractor</a:t>
            </a:r>
          </a:p>
        </p:txBody>
      </p:sp>
      <p:sp>
        <p:nvSpPr>
          <p:cNvPr id="80" name="TextBox 79">
            <a:extLst>
              <a:ext uri="{FF2B5EF4-FFF2-40B4-BE49-F238E27FC236}">
                <a16:creationId xmlns:a16="http://schemas.microsoft.com/office/drawing/2014/main" id="{BA1535A2-8559-5C69-1E41-0CDF89F3FF88}"/>
              </a:ext>
            </a:extLst>
          </p:cNvPr>
          <p:cNvSpPr txBox="1"/>
          <p:nvPr/>
        </p:nvSpPr>
        <p:spPr>
          <a:xfrm>
            <a:off x="6080959" y="5064991"/>
            <a:ext cx="917450" cy="584775"/>
          </a:xfrm>
          <a:prstGeom prst="rect">
            <a:avLst/>
          </a:prstGeom>
          <a:noFill/>
        </p:spPr>
        <p:txBody>
          <a:bodyPr wrap="square" rtlCol="0">
            <a:spAutoFit/>
          </a:bodyPr>
          <a:lstStyle/>
          <a:p>
            <a:pPr algn="ctr"/>
            <a:r>
              <a:rPr lang="en-US" sz="1600" b="1" dirty="0"/>
              <a:t>Local NN</a:t>
            </a:r>
          </a:p>
        </p:txBody>
      </p:sp>
      <p:sp>
        <p:nvSpPr>
          <p:cNvPr id="56" name="Rectangle 55">
            <a:extLst>
              <a:ext uri="{FF2B5EF4-FFF2-40B4-BE49-F238E27FC236}">
                <a16:creationId xmlns:a16="http://schemas.microsoft.com/office/drawing/2014/main" id="{E93FB0F2-EAD6-7DEC-32BD-C03D413A9ECE}"/>
              </a:ext>
            </a:extLst>
          </p:cNvPr>
          <p:cNvSpPr/>
          <p:nvPr/>
        </p:nvSpPr>
        <p:spPr>
          <a:xfrm rot="16200000">
            <a:off x="8134567" y="4332663"/>
            <a:ext cx="190025" cy="190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68" name="Picture 2" descr="Puppy Dog Pictures | Download Free Images on Unsplash">
            <a:extLst>
              <a:ext uri="{FF2B5EF4-FFF2-40B4-BE49-F238E27FC236}">
                <a16:creationId xmlns:a16="http://schemas.microsoft.com/office/drawing/2014/main" id="{053AE0DE-6FE2-A259-AE19-5C16739C59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9939" y="2490906"/>
            <a:ext cx="741983" cy="812391"/>
          </a:xfrm>
          <a:prstGeom prst="rect">
            <a:avLst/>
          </a:prstGeom>
          <a:noFill/>
          <a:ln>
            <a:solidFill>
              <a:schemeClr val="tx1"/>
            </a:solidFill>
          </a:ln>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69" name="Picture 4" descr="Flowers By Post | Flowers Delivered by Post | Eflorist.co.uk">
            <a:extLst>
              <a:ext uri="{FF2B5EF4-FFF2-40B4-BE49-F238E27FC236}">
                <a16:creationId xmlns:a16="http://schemas.microsoft.com/office/drawing/2014/main" id="{D11FEBFF-7558-97DE-5C2B-45012BFB34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932" y="3553370"/>
            <a:ext cx="741980" cy="812389"/>
          </a:xfrm>
          <a:prstGeom prst="rect">
            <a:avLst/>
          </a:prstGeom>
          <a:noFill/>
          <a:ln>
            <a:solidFill>
              <a:schemeClr val="tx1"/>
            </a:solidFill>
          </a:ln>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D362C503-DE35-210F-B51B-02BC92DA0D12}"/>
              </a:ext>
            </a:extLst>
          </p:cNvPr>
          <p:cNvGrpSpPr/>
          <p:nvPr/>
        </p:nvGrpSpPr>
        <p:grpSpPr>
          <a:xfrm>
            <a:off x="2649337" y="2575323"/>
            <a:ext cx="999502" cy="652850"/>
            <a:chOff x="3117549" y="1722120"/>
            <a:chExt cx="999502" cy="652850"/>
          </a:xfrm>
        </p:grpSpPr>
        <p:cxnSp>
          <p:nvCxnSpPr>
            <p:cNvPr id="71" name="Straight Arrow Connector 70">
              <a:extLst>
                <a:ext uri="{FF2B5EF4-FFF2-40B4-BE49-F238E27FC236}">
                  <a16:creationId xmlns:a16="http://schemas.microsoft.com/office/drawing/2014/main" id="{0BCE5E1D-EAAD-2978-0953-AA48A503638B}"/>
                </a:ext>
              </a:extLst>
            </p:cNvPr>
            <p:cNvCxnSpPr>
              <a:cxnSpLocks/>
            </p:cNvCxnSpPr>
            <p:nvPr/>
          </p:nvCxnSpPr>
          <p:spPr>
            <a:xfrm flipV="1">
              <a:off x="3221035" y="1722120"/>
              <a:ext cx="0" cy="652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0E0D4CA-7344-7317-9D8B-06D048CBFF0E}"/>
                </a:ext>
              </a:extLst>
            </p:cNvPr>
            <p:cNvCxnSpPr>
              <a:cxnSpLocks/>
            </p:cNvCxnSpPr>
            <p:nvPr/>
          </p:nvCxnSpPr>
          <p:spPr>
            <a:xfrm>
              <a:off x="3117549" y="2267965"/>
              <a:ext cx="9995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E24F294-9A7E-B812-E369-3FE11D56D104}"/>
                </a:ext>
              </a:extLst>
            </p:cNvPr>
            <p:cNvSpPr/>
            <p:nvPr/>
          </p:nvSpPr>
          <p:spPr bwMode="auto">
            <a:xfrm>
              <a:off x="3307080" y="2123919"/>
              <a:ext cx="99061" cy="144043"/>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7" name="Rectangle 76">
              <a:extLst>
                <a:ext uri="{FF2B5EF4-FFF2-40B4-BE49-F238E27FC236}">
                  <a16:creationId xmlns:a16="http://schemas.microsoft.com/office/drawing/2014/main" id="{6643B890-6F8A-D0D3-68C9-C82E643B142B}"/>
                </a:ext>
              </a:extLst>
            </p:cNvPr>
            <p:cNvSpPr/>
            <p:nvPr/>
          </p:nvSpPr>
          <p:spPr bwMode="auto">
            <a:xfrm>
              <a:off x="3406141" y="1781175"/>
              <a:ext cx="99061" cy="486787"/>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8" name="Rectangle 77">
              <a:extLst>
                <a:ext uri="{FF2B5EF4-FFF2-40B4-BE49-F238E27FC236}">
                  <a16:creationId xmlns:a16="http://schemas.microsoft.com/office/drawing/2014/main" id="{68CCCED6-043B-16FD-95AD-507339398061}"/>
                </a:ext>
              </a:extLst>
            </p:cNvPr>
            <p:cNvSpPr/>
            <p:nvPr/>
          </p:nvSpPr>
          <p:spPr bwMode="auto">
            <a:xfrm>
              <a:off x="3505384" y="2188718"/>
              <a:ext cx="99061" cy="79244"/>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79" name="Rectangle 78">
              <a:extLst>
                <a:ext uri="{FF2B5EF4-FFF2-40B4-BE49-F238E27FC236}">
                  <a16:creationId xmlns:a16="http://schemas.microsoft.com/office/drawing/2014/main" id="{88658546-63EA-5B02-E473-24C4A857343F}"/>
                </a:ext>
              </a:extLst>
            </p:cNvPr>
            <p:cNvSpPr/>
            <p:nvPr/>
          </p:nvSpPr>
          <p:spPr bwMode="auto">
            <a:xfrm>
              <a:off x="3602846" y="2042867"/>
              <a:ext cx="99061" cy="225096"/>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81" name="Rectangle 80">
              <a:extLst>
                <a:ext uri="{FF2B5EF4-FFF2-40B4-BE49-F238E27FC236}">
                  <a16:creationId xmlns:a16="http://schemas.microsoft.com/office/drawing/2014/main" id="{D0B62754-54B4-8EC7-D25E-369BC7F53621}"/>
                </a:ext>
              </a:extLst>
            </p:cNvPr>
            <p:cNvSpPr/>
            <p:nvPr/>
          </p:nvSpPr>
          <p:spPr bwMode="auto">
            <a:xfrm>
              <a:off x="3700308" y="2216945"/>
              <a:ext cx="99061" cy="51018"/>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grpSp>
      <p:grpSp>
        <p:nvGrpSpPr>
          <p:cNvPr id="114" name="Group 113">
            <a:extLst>
              <a:ext uri="{FF2B5EF4-FFF2-40B4-BE49-F238E27FC236}">
                <a16:creationId xmlns:a16="http://schemas.microsoft.com/office/drawing/2014/main" id="{E9213CA6-81C9-6BEC-C635-04A24592C97A}"/>
              </a:ext>
            </a:extLst>
          </p:cNvPr>
          <p:cNvGrpSpPr/>
          <p:nvPr/>
        </p:nvGrpSpPr>
        <p:grpSpPr>
          <a:xfrm>
            <a:off x="2649337" y="3670319"/>
            <a:ext cx="999502" cy="652850"/>
            <a:chOff x="2023475" y="4002418"/>
            <a:chExt cx="999502" cy="652850"/>
          </a:xfrm>
        </p:grpSpPr>
        <p:cxnSp>
          <p:nvCxnSpPr>
            <p:cNvPr id="87" name="Straight Arrow Connector 86">
              <a:extLst>
                <a:ext uri="{FF2B5EF4-FFF2-40B4-BE49-F238E27FC236}">
                  <a16:creationId xmlns:a16="http://schemas.microsoft.com/office/drawing/2014/main" id="{BCDE07A9-4B2F-75F7-7AE1-D38422BDA844}"/>
                </a:ext>
              </a:extLst>
            </p:cNvPr>
            <p:cNvCxnSpPr>
              <a:cxnSpLocks/>
            </p:cNvCxnSpPr>
            <p:nvPr/>
          </p:nvCxnSpPr>
          <p:spPr>
            <a:xfrm flipV="1">
              <a:off x="2126961" y="4002418"/>
              <a:ext cx="0" cy="652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70BA89F-CF01-631F-BC92-F07AE856BF1C}"/>
                </a:ext>
              </a:extLst>
            </p:cNvPr>
            <p:cNvCxnSpPr>
              <a:cxnSpLocks/>
            </p:cNvCxnSpPr>
            <p:nvPr/>
          </p:nvCxnSpPr>
          <p:spPr>
            <a:xfrm>
              <a:off x="2023475" y="4548263"/>
              <a:ext cx="9995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E0607056-4A17-E777-9FF3-DE443063BADE}"/>
                </a:ext>
              </a:extLst>
            </p:cNvPr>
            <p:cNvSpPr/>
            <p:nvPr/>
          </p:nvSpPr>
          <p:spPr bwMode="auto">
            <a:xfrm>
              <a:off x="2213006" y="4350531"/>
              <a:ext cx="99061" cy="197729"/>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95" name="Rectangle 94">
              <a:extLst>
                <a:ext uri="{FF2B5EF4-FFF2-40B4-BE49-F238E27FC236}">
                  <a16:creationId xmlns:a16="http://schemas.microsoft.com/office/drawing/2014/main" id="{2D730941-701F-05A0-6302-4BCB817A1950}"/>
                </a:ext>
              </a:extLst>
            </p:cNvPr>
            <p:cNvSpPr/>
            <p:nvPr/>
          </p:nvSpPr>
          <p:spPr bwMode="auto">
            <a:xfrm>
              <a:off x="2312067" y="4379078"/>
              <a:ext cx="99061" cy="169182"/>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96" name="Rectangle 95">
              <a:extLst>
                <a:ext uri="{FF2B5EF4-FFF2-40B4-BE49-F238E27FC236}">
                  <a16:creationId xmlns:a16="http://schemas.microsoft.com/office/drawing/2014/main" id="{63C0C373-DA21-C29A-B7C8-12C9EAE40BF4}"/>
                </a:ext>
              </a:extLst>
            </p:cNvPr>
            <p:cNvSpPr/>
            <p:nvPr/>
          </p:nvSpPr>
          <p:spPr bwMode="auto">
            <a:xfrm>
              <a:off x="2411310" y="4350530"/>
              <a:ext cx="99061" cy="197729"/>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97" name="Rectangle 96">
              <a:extLst>
                <a:ext uri="{FF2B5EF4-FFF2-40B4-BE49-F238E27FC236}">
                  <a16:creationId xmlns:a16="http://schemas.microsoft.com/office/drawing/2014/main" id="{A60C3E90-78EE-0855-67A5-DB8C4278DF90}"/>
                </a:ext>
              </a:extLst>
            </p:cNvPr>
            <p:cNvSpPr/>
            <p:nvPr/>
          </p:nvSpPr>
          <p:spPr bwMode="auto">
            <a:xfrm>
              <a:off x="2508772" y="4379080"/>
              <a:ext cx="99061" cy="169182"/>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98" name="Rectangle 97">
              <a:extLst>
                <a:ext uri="{FF2B5EF4-FFF2-40B4-BE49-F238E27FC236}">
                  <a16:creationId xmlns:a16="http://schemas.microsoft.com/office/drawing/2014/main" id="{0667CC78-F23D-6549-6D02-0EE214A87239}"/>
                </a:ext>
              </a:extLst>
            </p:cNvPr>
            <p:cNvSpPr/>
            <p:nvPr/>
          </p:nvSpPr>
          <p:spPr bwMode="auto">
            <a:xfrm>
              <a:off x="2606234" y="4373700"/>
              <a:ext cx="99061" cy="174562"/>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grpSp>
      <p:pic>
        <p:nvPicPr>
          <p:cNvPr id="1028" name="Picture 4" descr="Tree - Wikipedia">
            <a:extLst>
              <a:ext uri="{FF2B5EF4-FFF2-40B4-BE49-F238E27FC236}">
                <a16:creationId xmlns:a16="http://schemas.microsoft.com/office/drawing/2014/main" id="{864BB53E-8046-D721-4520-BA34A6BD70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9939" y="4610820"/>
            <a:ext cx="747170" cy="8123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15" name="Group 114">
            <a:extLst>
              <a:ext uri="{FF2B5EF4-FFF2-40B4-BE49-F238E27FC236}">
                <a16:creationId xmlns:a16="http://schemas.microsoft.com/office/drawing/2014/main" id="{8DFF41AA-5221-4E01-528B-11EF426CF513}"/>
              </a:ext>
            </a:extLst>
          </p:cNvPr>
          <p:cNvGrpSpPr/>
          <p:nvPr/>
        </p:nvGrpSpPr>
        <p:grpSpPr>
          <a:xfrm>
            <a:off x="2649337" y="4679833"/>
            <a:ext cx="999502" cy="652850"/>
            <a:chOff x="2023475" y="5324076"/>
            <a:chExt cx="999502" cy="652850"/>
          </a:xfrm>
        </p:grpSpPr>
        <p:cxnSp>
          <p:nvCxnSpPr>
            <p:cNvPr id="107" name="Straight Arrow Connector 106">
              <a:extLst>
                <a:ext uri="{FF2B5EF4-FFF2-40B4-BE49-F238E27FC236}">
                  <a16:creationId xmlns:a16="http://schemas.microsoft.com/office/drawing/2014/main" id="{27AE3EE2-C507-EC3D-2AB0-C9522592A733}"/>
                </a:ext>
              </a:extLst>
            </p:cNvPr>
            <p:cNvCxnSpPr>
              <a:cxnSpLocks/>
            </p:cNvCxnSpPr>
            <p:nvPr/>
          </p:nvCxnSpPr>
          <p:spPr>
            <a:xfrm flipV="1">
              <a:off x="2126961" y="5324076"/>
              <a:ext cx="0" cy="652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01093BF-1E8A-F900-CF5C-10100BD8E4E0}"/>
                </a:ext>
              </a:extLst>
            </p:cNvPr>
            <p:cNvCxnSpPr>
              <a:cxnSpLocks/>
            </p:cNvCxnSpPr>
            <p:nvPr/>
          </p:nvCxnSpPr>
          <p:spPr>
            <a:xfrm>
              <a:off x="2023475" y="5869921"/>
              <a:ext cx="9995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6790B1E-575A-F45A-6EB6-4A24FECC5EB2}"/>
                </a:ext>
              </a:extLst>
            </p:cNvPr>
            <p:cNvSpPr/>
            <p:nvPr/>
          </p:nvSpPr>
          <p:spPr bwMode="auto">
            <a:xfrm>
              <a:off x="2213006" y="5762913"/>
              <a:ext cx="99061" cy="107004"/>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10" name="Rectangle 109">
              <a:extLst>
                <a:ext uri="{FF2B5EF4-FFF2-40B4-BE49-F238E27FC236}">
                  <a16:creationId xmlns:a16="http://schemas.microsoft.com/office/drawing/2014/main" id="{A46A1496-4086-A113-FCDD-074D85F8FD00}"/>
                </a:ext>
              </a:extLst>
            </p:cNvPr>
            <p:cNvSpPr/>
            <p:nvPr/>
          </p:nvSpPr>
          <p:spPr bwMode="auto">
            <a:xfrm>
              <a:off x="2312067" y="5741850"/>
              <a:ext cx="99061" cy="128068"/>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11" name="Rectangle 110">
              <a:extLst>
                <a:ext uri="{FF2B5EF4-FFF2-40B4-BE49-F238E27FC236}">
                  <a16:creationId xmlns:a16="http://schemas.microsoft.com/office/drawing/2014/main" id="{55DAA4A3-1E2B-8269-E55F-05399EC37569}"/>
                </a:ext>
              </a:extLst>
            </p:cNvPr>
            <p:cNvSpPr/>
            <p:nvPr/>
          </p:nvSpPr>
          <p:spPr bwMode="auto">
            <a:xfrm>
              <a:off x="2411310" y="5529264"/>
              <a:ext cx="99061" cy="340653"/>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12" name="Rectangle 111">
              <a:extLst>
                <a:ext uri="{FF2B5EF4-FFF2-40B4-BE49-F238E27FC236}">
                  <a16:creationId xmlns:a16="http://schemas.microsoft.com/office/drawing/2014/main" id="{407E1620-68A7-825F-663F-BE30C8062D40}"/>
                </a:ext>
              </a:extLst>
            </p:cNvPr>
            <p:cNvSpPr/>
            <p:nvPr/>
          </p:nvSpPr>
          <p:spPr bwMode="auto">
            <a:xfrm>
              <a:off x="2508772" y="5622132"/>
              <a:ext cx="99061" cy="247788"/>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13" name="Rectangle 112">
              <a:extLst>
                <a:ext uri="{FF2B5EF4-FFF2-40B4-BE49-F238E27FC236}">
                  <a16:creationId xmlns:a16="http://schemas.microsoft.com/office/drawing/2014/main" id="{0D4428F7-F47A-0866-1F63-134BE243BC02}"/>
                </a:ext>
              </a:extLst>
            </p:cNvPr>
            <p:cNvSpPr/>
            <p:nvPr/>
          </p:nvSpPr>
          <p:spPr bwMode="auto">
            <a:xfrm>
              <a:off x="2606234" y="5711474"/>
              <a:ext cx="99061" cy="158446"/>
            </a:xfrm>
            <a:prstGeom prst="rect">
              <a:avLst/>
            </a:prstGeom>
            <a:solidFill>
              <a:schemeClr val="accent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116" name="TextBox 115">
            <a:extLst>
              <a:ext uri="{FF2B5EF4-FFF2-40B4-BE49-F238E27FC236}">
                <a16:creationId xmlns:a16="http://schemas.microsoft.com/office/drawing/2014/main" id="{025DF617-E6F4-8D0E-0286-19AC3B8CC478}"/>
              </a:ext>
            </a:extLst>
          </p:cNvPr>
          <p:cNvSpPr txBox="1"/>
          <p:nvPr/>
        </p:nvSpPr>
        <p:spPr>
          <a:xfrm>
            <a:off x="619365" y="1443810"/>
            <a:ext cx="1382872" cy="707886"/>
          </a:xfrm>
          <a:prstGeom prst="rect">
            <a:avLst/>
          </a:prstGeom>
          <a:noFill/>
        </p:spPr>
        <p:txBody>
          <a:bodyPr wrap="square" rtlCol="0">
            <a:spAutoFit/>
          </a:bodyPr>
          <a:lstStyle/>
          <a:p>
            <a:pPr algn="ctr"/>
            <a:r>
              <a:rPr lang="en-US" sz="2000" b="1" dirty="0"/>
              <a:t>Data sample</a:t>
            </a:r>
          </a:p>
        </p:txBody>
      </p:sp>
      <p:sp>
        <p:nvSpPr>
          <p:cNvPr id="117" name="TextBox 116">
            <a:extLst>
              <a:ext uri="{FF2B5EF4-FFF2-40B4-BE49-F238E27FC236}">
                <a16:creationId xmlns:a16="http://schemas.microsoft.com/office/drawing/2014/main" id="{22748A1B-2867-292B-B179-9DFC913F446F}"/>
              </a:ext>
            </a:extLst>
          </p:cNvPr>
          <p:cNvSpPr txBox="1"/>
          <p:nvPr/>
        </p:nvSpPr>
        <p:spPr>
          <a:xfrm>
            <a:off x="2414356" y="1441827"/>
            <a:ext cx="1713763" cy="707886"/>
          </a:xfrm>
          <a:prstGeom prst="rect">
            <a:avLst/>
          </a:prstGeom>
          <a:noFill/>
        </p:spPr>
        <p:txBody>
          <a:bodyPr wrap="square" rtlCol="0">
            <a:spAutoFit/>
          </a:bodyPr>
          <a:lstStyle/>
          <a:p>
            <a:pPr algn="ctr"/>
            <a:r>
              <a:rPr lang="en-US" sz="2000" b="1" dirty="0"/>
              <a:t>Importance of its features</a:t>
            </a:r>
          </a:p>
        </p:txBody>
      </p:sp>
      <p:sp>
        <p:nvSpPr>
          <p:cNvPr id="118" name="Arrow: Right 117">
            <a:extLst>
              <a:ext uri="{FF2B5EF4-FFF2-40B4-BE49-F238E27FC236}">
                <a16:creationId xmlns:a16="http://schemas.microsoft.com/office/drawing/2014/main" id="{71475B58-D969-BE6F-A1A7-5262F868D441}"/>
              </a:ext>
            </a:extLst>
          </p:cNvPr>
          <p:cNvSpPr/>
          <p:nvPr/>
        </p:nvSpPr>
        <p:spPr bwMode="auto">
          <a:xfrm>
            <a:off x="2002236" y="2843311"/>
            <a:ext cx="412120" cy="226358"/>
          </a:xfrm>
          <a:prstGeom prst="rightArrow">
            <a:avLst>
              <a:gd name="adj1" fmla="val 24694"/>
              <a:gd name="adj2" fmla="val 50000"/>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21" name="Arrow: Right 120">
            <a:extLst>
              <a:ext uri="{FF2B5EF4-FFF2-40B4-BE49-F238E27FC236}">
                <a16:creationId xmlns:a16="http://schemas.microsoft.com/office/drawing/2014/main" id="{849513A1-B90D-C97A-F267-DDA5C7E636ED}"/>
              </a:ext>
            </a:extLst>
          </p:cNvPr>
          <p:cNvSpPr/>
          <p:nvPr/>
        </p:nvSpPr>
        <p:spPr bwMode="auto">
          <a:xfrm>
            <a:off x="1984256" y="3871078"/>
            <a:ext cx="412120" cy="226358"/>
          </a:xfrm>
          <a:prstGeom prst="rightArrow">
            <a:avLst>
              <a:gd name="adj1" fmla="val 24694"/>
              <a:gd name="adj2" fmla="val 50000"/>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22" name="Arrow: Right 121">
            <a:extLst>
              <a:ext uri="{FF2B5EF4-FFF2-40B4-BE49-F238E27FC236}">
                <a16:creationId xmlns:a16="http://schemas.microsoft.com/office/drawing/2014/main" id="{8B302002-69B4-69AD-2FAE-EA31109E47C1}"/>
              </a:ext>
            </a:extLst>
          </p:cNvPr>
          <p:cNvSpPr/>
          <p:nvPr/>
        </p:nvSpPr>
        <p:spPr bwMode="auto">
          <a:xfrm>
            <a:off x="1984256" y="4864164"/>
            <a:ext cx="412120" cy="226358"/>
          </a:xfrm>
          <a:prstGeom prst="rightArrow">
            <a:avLst>
              <a:gd name="adj1" fmla="val 24694"/>
              <a:gd name="adj2" fmla="val 50000"/>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23" name="TextBox 122">
            <a:extLst>
              <a:ext uri="{FF2B5EF4-FFF2-40B4-BE49-F238E27FC236}">
                <a16:creationId xmlns:a16="http://schemas.microsoft.com/office/drawing/2014/main" id="{F559AAA3-930D-BB51-9E00-38215A52A146}"/>
              </a:ext>
            </a:extLst>
          </p:cNvPr>
          <p:cNvSpPr txBox="1"/>
          <p:nvPr/>
        </p:nvSpPr>
        <p:spPr>
          <a:xfrm>
            <a:off x="966191" y="5528545"/>
            <a:ext cx="741980" cy="461665"/>
          </a:xfrm>
          <a:prstGeom prst="rect">
            <a:avLst/>
          </a:prstGeom>
          <a:noFill/>
        </p:spPr>
        <p:txBody>
          <a:bodyPr wrap="square" rtlCol="0">
            <a:spAutoFit/>
          </a:bodyPr>
          <a:lstStyle/>
          <a:p>
            <a:pPr algn="ctr"/>
            <a:r>
              <a:rPr lang="en-US" sz="2400" b="1" dirty="0"/>
              <a:t>… …</a:t>
            </a:r>
          </a:p>
        </p:txBody>
      </p:sp>
      <p:sp>
        <p:nvSpPr>
          <p:cNvPr id="124" name="TextBox 123">
            <a:extLst>
              <a:ext uri="{FF2B5EF4-FFF2-40B4-BE49-F238E27FC236}">
                <a16:creationId xmlns:a16="http://schemas.microsoft.com/office/drawing/2014/main" id="{31498996-DC9F-2F41-B130-F707D73EDA32}"/>
              </a:ext>
            </a:extLst>
          </p:cNvPr>
          <p:cNvSpPr txBox="1"/>
          <p:nvPr/>
        </p:nvSpPr>
        <p:spPr>
          <a:xfrm>
            <a:off x="2785927" y="5528545"/>
            <a:ext cx="741980" cy="461665"/>
          </a:xfrm>
          <a:prstGeom prst="rect">
            <a:avLst/>
          </a:prstGeom>
          <a:noFill/>
        </p:spPr>
        <p:txBody>
          <a:bodyPr wrap="square" rtlCol="0">
            <a:spAutoFit/>
          </a:bodyPr>
          <a:lstStyle/>
          <a:p>
            <a:pPr algn="ctr"/>
            <a:r>
              <a:rPr lang="en-US" sz="2400" b="1" dirty="0"/>
              <a:t>… …</a:t>
            </a:r>
          </a:p>
        </p:txBody>
      </p:sp>
      <p:sp>
        <p:nvSpPr>
          <p:cNvPr id="1024" name="Rectangle: Rounded Corners 1023">
            <a:extLst>
              <a:ext uri="{FF2B5EF4-FFF2-40B4-BE49-F238E27FC236}">
                <a16:creationId xmlns:a16="http://schemas.microsoft.com/office/drawing/2014/main" id="{F06E3E12-D139-5C53-E069-ABC067B7C64E}"/>
              </a:ext>
            </a:extLst>
          </p:cNvPr>
          <p:cNvSpPr/>
          <p:nvPr/>
        </p:nvSpPr>
        <p:spPr bwMode="auto">
          <a:xfrm>
            <a:off x="4878169" y="1436565"/>
            <a:ext cx="6967941" cy="1318256"/>
          </a:xfrm>
          <a:prstGeom prst="roundRect">
            <a:avLst>
              <a:gd name="adj" fmla="val 12385"/>
            </a:avLst>
          </a:prstGeom>
          <a:no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lvl="0" algn="ctr">
              <a:spcAft>
                <a:spcPts val="600"/>
              </a:spcAft>
              <a:defRPr/>
            </a:pPr>
            <a:r>
              <a:rPr lang="en-US" altLang="zh-CN" sz="2400" b="1" dirty="0">
                <a:solidFill>
                  <a:prstClr val="black"/>
                </a:solidFill>
              </a:rPr>
              <a:t>For every input data sample,</a:t>
            </a:r>
          </a:p>
          <a:p>
            <a:pPr lvl="1">
              <a:defRPr/>
            </a:pPr>
            <a:r>
              <a:rPr lang="en-US" altLang="zh-CN" sz="2000" b="1" i="1" dirty="0">
                <a:solidFill>
                  <a:schemeClr val="accent2"/>
                </a:solidFill>
              </a:rPr>
              <a:t>Important features:  </a:t>
            </a:r>
            <a:r>
              <a:rPr lang="en-US" altLang="zh-CN" sz="2000" dirty="0">
                <a:sym typeface="Wingdings" panose="05000000000000000000" pitchFamily="2" charset="2"/>
              </a:rPr>
              <a:t>clearer to perceive  handled locally</a:t>
            </a:r>
            <a:endParaRPr lang="en-US" altLang="zh-CN" sz="2000" dirty="0"/>
          </a:p>
          <a:p>
            <a:pPr lvl="1">
              <a:defRPr/>
            </a:pPr>
            <a:r>
              <a:rPr lang="en-US" sz="2000" b="1" i="1" dirty="0">
                <a:solidFill>
                  <a:srgbClr val="009A46"/>
                </a:solidFill>
              </a:rPr>
              <a:t>Less important features:  </a:t>
            </a:r>
            <a:r>
              <a:rPr lang="en-US" sz="2000" dirty="0">
                <a:solidFill>
                  <a:prstClr val="black"/>
                </a:solidFill>
                <a:sym typeface="Wingdings" panose="05000000000000000000" pitchFamily="2" charset="2"/>
              </a:rPr>
              <a:t>more compressible  offload</a:t>
            </a:r>
            <a:endParaRPr lang="en-US" sz="2000" dirty="0">
              <a:solidFill>
                <a:prstClr val="black"/>
              </a:solidFill>
            </a:endParaRPr>
          </a:p>
        </p:txBody>
      </p:sp>
      <p:sp>
        <p:nvSpPr>
          <p:cNvPr id="3" name="Rectangle 2">
            <a:extLst>
              <a:ext uri="{FF2B5EF4-FFF2-40B4-BE49-F238E27FC236}">
                <a16:creationId xmlns:a16="http://schemas.microsoft.com/office/drawing/2014/main" id="{EA28C717-AC34-FE34-667F-106A7AA0D8F1}"/>
              </a:ext>
            </a:extLst>
          </p:cNvPr>
          <p:cNvSpPr/>
          <p:nvPr/>
        </p:nvSpPr>
        <p:spPr bwMode="auto">
          <a:xfrm>
            <a:off x="5854534" y="3577896"/>
            <a:ext cx="1385617" cy="1021071"/>
          </a:xfrm>
          <a:prstGeom prst="rect">
            <a:avLst/>
          </a:prstGeom>
          <a:noFill/>
          <a:ln w="4445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cxnSp>
        <p:nvCxnSpPr>
          <p:cNvPr id="6" name="Straight Connector 5">
            <a:extLst>
              <a:ext uri="{FF2B5EF4-FFF2-40B4-BE49-F238E27FC236}">
                <a16:creationId xmlns:a16="http://schemas.microsoft.com/office/drawing/2014/main" id="{35EB810C-9030-D0E6-8231-6F99F172184D}"/>
              </a:ext>
            </a:extLst>
          </p:cNvPr>
          <p:cNvCxnSpPr>
            <a:cxnSpLocks/>
          </p:cNvCxnSpPr>
          <p:nvPr/>
        </p:nvCxnSpPr>
        <p:spPr>
          <a:xfrm flipH="1" flipV="1">
            <a:off x="4128118" y="1425467"/>
            <a:ext cx="1729961" cy="2127903"/>
          </a:xfrm>
          <a:prstGeom prst="line">
            <a:avLst/>
          </a:prstGeom>
          <a:ln w="444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E91E1AD-AD85-C72F-4C42-41BFFE8B000C}"/>
              </a:ext>
            </a:extLst>
          </p:cNvPr>
          <p:cNvSpPr/>
          <p:nvPr/>
        </p:nvSpPr>
        <p:spPr bwMode="auto">
          <a:xfrm>
            <a:off x="750595" y="1425467"/>
            <a:ext cx="3377523" cy="4676056"/>
          </a:xfrm>
          <a:prstGeom prst="rect">
            <a:avLst/>
          </a:prstGeom>
          <a:noFill/>
          <a:ln w="4445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cxnSp>
        <p:nvCxnSpPr>
          <p:cNvPr id="8" name="Straight Connector 7">
            <a:extLst>
              <a:ext uri="{FF2B5EF4-FFF2-40B4-BE49-F238E27FC236}">
                <a16:creationId xmlns:a16="http://schemas.microsoft.com/office/drawing/2014/main" id="{AB690153-EA27-2F8A-A0BC-1BC58BD7A15C}"/>
              </a:ext>
            </a:extLst>
          </p:cNvPr>
          <p:cNvCxnSpPr>
            <a:cxnSpLocks/>
          </p:cNvCxnSpPr>
          <p:nvPr/>
        </p:nvCxnSpPr>
        <p:spPr>
          <a:xfrm flipH="1">
            <a:off x="4124573" y="4594005"/>
            <a:ext cx="1729961" cy="1507518"/>
          </a:xfrm>
          <a:prstGeom prst="line">
            <a:avLst/>
          </a:prstGeom>
          <a:ln w="444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27" name="Rectangle: Rounded Corners 1026">
            <a:extLst>
              <a:ext uri="{FF2B5EF4-FFF2-40B4-BE49-F238E27FC236}">
                <a16:creationId xmlns:a16="http://schemas.microsoft.com/office/drawing/2014/main" id="{2417903E-BE0C-D218-74D6-45B2E1D15A11}"/>
              </a:ext>
            </a:extLst>
          </p:cNvPr>
          <p:cNvSpPr/>
          <p:nvPr/>
        </p:nvSpPr>
        <p:spPr bwMode="auto">
          <a:xfrm>
            <a:off x="847728" y="5564236"/>
            <a:ext cx="9979979" cy="1021759"/>
          </a:xfrm>
          <a:prstGeom prst="roundRect">
            <a:avLst>
              <a:gd name="adj" fmla="val 19141"/>
            </a:avLst>
          </a:prstGeom>
          <a:solidFill>
            <a:schemeClr val="accent4">
              <a:lumMod val="75000"/>
            </a:schemeClr>
          </a:solidFill>
          <a:ln w="38100">
            <a:solidFill>
              <a:schemeClr val="accent6"/>
            </a:solidFill>
            <a:miter lim="800000"/>
            <a:headEnd/>
            <a:tailEnd/>
          </a:ln>
        </p:spPr>
        <p:txBody>
          <a:bodyPr vert="horz" wrap="square" lIns="91440" tIns="45720" rIns="91440" bIns="45720" numCol="1" rtlCol="0" anchor="ctr" anchorCtr="0" compatLnSpc="1">
            <a:prstTxWarp prst="textNoShape">
              <a:avLst/>
            </a:prstTxWarp>
          </a:bodyPr>
          <a:lstStyle/>
          <a:p>
            <a:pPr>
              <a:spcAft>
                <a:spcPts val="600"/>
              </a:spcAft>
              <a:defRPr/>
            </a:pPr>
            <a:r>
              <a:rPr lang="en-US" sz="2400" b="1" dirty="0">
                <a:solidFill>
                  <a:srgbClr val="FFC000"/>
                </a:solidFill>
              </a:rPr>
              <a:t>Challenge 1:</a:t>
            </a:r>
            <a:r>
              <a:rPr lang="en-US" sz="2400" b="1" dirty="0">
                <a:solidFill>
                  <a:schemeClr val="bg1"/>
                </a:solidFill>
              </a:rPr>
              <a:t>  </a:t>
            </a:r>
            <a:r>
              <a:rPr lang="en-US" sz="2400" dirty="0">
                <a:solidFill>
                  <a:schemeClr val="bg1"/>
                </a:solidFill>
              </a:rPr>
              <a:t>How to correctly evaluate feature importance?</a:t>
            </a:r>
          </a:p>
          <a:p>
            <a:pPr>
              <a:spcAft>
                <a:spcPts val="600"/>
              </a:spcAft>
              <a:defRPr/>
            </a:pPr>
            <a:r>
              <a:rPr lang="en-US" sz="2400" b="1" dirty="0">
                <a:solidFill>
                  <a:srgbClr val="FFC000"/>
                </a:solidFill>
              </a:rPr>
              <a:t>Challenge 2:</a:t>
            </a:r>
            <a:r>
              <a:rPr lang="en-US" sz="2400" b="1" dirty="0">
                <a:solidFill>
                  <a:schemeClr val="bg1"/>
                </a:solidFill>
              </a:rPr>
              <a:t>  </a:t>
            </a:r>
            <a:r>
              <a:rPr lang="en-US" sz="2400" dirty="0">
                <a:solidFill>
                  <a:schemeClr val="bg1"/>
                </a:solidFill>
              </a:rPr>
              <a:t>How to maximize the compressibility of less important features?</a:t>
            </a:r>
          </a:p>
        </p:txBody>
      </p:sp>
    </p:spTree>
    <p:extLst>
      <p:ext uri="{BB962C8B-B14F-4D97-AF65-F5344CB8AC3E}">
        <p14:creationId xmlns:p14="http://schemas.microsoft.com/office/powerpoint/2010/main" val="156700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par>
                                <p:cTn id="40" presetID="22" presetClass="entr" presetSubtype="8"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par>
                                <p:cTn id="43" presetID="22" presetClass="entr" presetSubtype="8"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par>
                                <p:cTn id="55" presetID="10" presetClass="entr" presetSubtype="0" fill="hold" nodeType="with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childTnLst>
                                </p:cTn>
                              </p:par>
                              <p:par>
                                <p:cTn id="58" presetID="10" presetClass="entr" presetSubtype="0" fill="hold" nodeType="withEffect">
                                  <p:stCondLst>
                                    <p:cond delay="0"/>
                                  </p:stCondLst>
                                  <p:childTnLst>
                                    <p:set>
                                      <p:cBhvr>
                                        <p:cTn id="59" dur="1" fill="hold">
                                          <p:stCondLst>
                                            <p:cond delay="0"/>
                                          </p:stCondLst>
                                        </p:cTn>
                                        <p:tgtEl>
                                          <p:spTgt spid="114"/>
                                        </p:tgtEl>
                                        <p:attrNameLst>
                                          <p:attrName>style.visibility</p:attrName>
                                        </p:attrNameLst>
                                      </p:cBhvr>
                                      <p:to>
                                        <p:strVal val="visible"/>
                                      </p:to>
                                    </p:set>
                                    <p:animEffect transition="in" filter="fade">
                                      <p:cBhvr>
                                        <p:cTn id="60" dur="500"/>
                                        <p:tgtEl>
                                          <p:spTgt spid="114"/>
                                        </p:tgtEl>
                                      </p:cBhvr>
                                    </p:animEffect>
                                  </p:childTnLst>
                                </p:cTn>
                              </p:par>
                              <p:par>
                                <p:cTn id="61" presetID="10" presetClass="entr" presetSubtype="0" fill="hold" nodeType="withEffect">
                                  <p:stCondLst>
                                    <p:cond delay="0"/>
                                  </p:stCondLst>
                                  <p:childTnLst>
                                    <p:set>
                                      <p:cBhvr>
                                        <p:cTn id="62" dur="1" fill="hold">
                                          <p:stCondLst>
                                            <p:cond delay="0"/>
                                          </p:stCondLst>
                                        </p:cTn>
                                        <p:tgtEl>
                                          <p:spTgt spid="1028"/>
                                        </p:tgtEl>
                                        <p:attrNameLst>
                                          <p:attrName>style.visibility</p:attrName>
                                        </p:attrNameLst>
                                      </p:cBhvr>
                                      <p:to>
                                        <p:strVal val="visible"/>
                                      </p:to>
                                    </p:set>
                                    <p:animEffect transition="in" filter="fade">
                                      <p:cBhvr>
                                        <p:cTn id="63" dur="500"/>
                                        <p:tgtEl>
                                          <p:spTgt spid="1028"/>
                                        </p:tgtEl>
                                      </p:cBhvr>
                                    </p:animEffect>
                                  </p:childTnLst>
                                </p:cTn>
                              </p:par>
                              <p:par>
                                <p:cTn id="64" presetID="10" presetClass="entr" presetSubtype="0" fill="hold"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500"/>
                                        <p:tgtEl>
                                          <p:spTgt spid="11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7"/>
                                        </p:tgtEl>
                                        <p:attrNameLst>
                                          <p:attrName>style.visibility</p:attrName>
                                        </p:attrNameLst>
                                      </p:cBhvr>
                                      <p:to>
                                        <p:strVal val="visible"/>
                                      </p:to>
                                    </p:set>
                                    <p:animEffect transition="in" filter="fade">
                                      <p:cBhvr>
                                        <p:cTn id="72" dur="500"/>
                                        <p:tgtEl>
                                          <p:spTgt spid="1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8"/>
                                        </p:tgtEl>
                                        <p:attrNameLst>
                                          <p:attrName>style.visibility</p:attrName>
                                        </p:attrNameLst>
                                      </p:cBhvr>
                                      <p:to>
                                        <p:strVal val="visible"/>
                                      </p:to>
                                    </p:set>
                                    <p:animEffect transition="in" filter="fade">
                                      <p:cBhvr>
                                        <p:cTn id="75" dur="500"/>
                                        <p:tgtEl>
                                          <p:spTgt spid="11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21"/>
                                        </p:tgtEl>
                                        <p:attrNameLst>
                                          <p:attrName>style.visibility</p:attrName>
                                        </p:attrNameLst>
                                      </p:cBhvr>
                                      <p:to>
                                        <p:strVal val="visible"/>
                                      </p:to>
                                    </p:set>
                                    <p:animEffect transition="in" filter="fade">
                                      <p:cBhvr>
                                        <p:cTn id="78" dur="500"/>
                                        <p:tgtEl>
                                          <p:spTgt spid="1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2"/>
                                        </p:tgtEl>
                                        <p:attrNameLst>
                                          <p:attrName>style.visibility</p:attrName>
                                        </p:attrNameLst>
                                      </p:cBhvr>
                                      <p:to>
                                        <p:strVal val="visible"/>
                                      </p:to>
                                    </p:set>
                                    <p:animEffect transition="in" filter="fade">
                                      <p:cBhvr>
                                        <p:cTn id="81" dur="500"/>
                                        <p:tgtEl>
                                          <p:spTgt spid="12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3"/>
                                        </p:tgtEl>
                                        <p:attrNameLst>
                                          <p:attrName>style.visibility</p:attrName>
                                        </p:attrNameLst>
                                      </p:cBhvr>
                                      <p:to>
                                        <p:strVal val="visible"/>
                                      </p:to>
                                    </p:set>
                                    <p:animEffect transition="in" filter="fade">
                                      <p:cBhvr>
                                        <p:cTn id="84" dur="500"/>
                                        <p:tgtEl>
                                          <p:spTgt spid="12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24"/>
                                        </p:tgtEl>
                                        <p:attrNameLst>
                                          <p:attrName>style.visibility</p:attrName>
                                        </p:attrNameLst>
                                      </p:cBhvr>
                                      <p:to>
                                        <p:strVal val="visible"/>
                                      </p:to>
                                    </p:set>
                                    <p:animEffect transition="in" filter="fade">
                                      <p:cBhvr>
                                        <p:cTn id="87" dur="500"/>
                                        <p:tgtEl>
                                          <p:spTgt spid="12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24"/>
                                        </p:tgtEl>
                                        <p:attrNameLst>
                                          <p:attrName>style.visibility</p:attrName>
                                        </p:attrNameLst>
                                      </p:cBhvr>
                                      <p:to>
                                        <p:strVal val="visible"/>
                                      </p:to>
                                    </p:set>
                                    <p:animEffect transition="in" filter="fade">
                                      <p:cBhvr>
                                        <p:cTn id="92" dur="500"/>
                                        <p:tgtEl>
                                          <p:spTgt spid="102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500"/>
                                        <p:tgtEl>
                                          <p:spTgt spid="56"/>
                                        </p:tgtEl>
                                      </p:cBhvr>
                                    </p:animEffect>
                                  </p:childTnLst>
                                </p:cTn>
                              </p:par>
                              <p:par>
                                <p:cTn id="96" presetID="10" presetClass="entr" presetSubtype="0" fill="hold"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500"/>
                                        <p:tgtEl>
                                          <p:spTgt spid="26"/>
                                        </p:tgtEl>
                                      </p:cBhvr>
                                    </p:animEffect>
                                  </p:childTnLst>
                                </p:cTn>
                              </p:par>
                              <p:par>
                                <p:cTn id="99" presetID="10" presetClass="entr" presetSubtype="0" fill="hold"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par>
                                <p:cTn id="102" presetID="10" presetClass="entr" presetSubtype="0" fill="hold"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childTnLst>
                                </p:cTn>
                              </p:par>
                              <p:par>
                                <p:cTn id="105" presetID="10" presetClass="entr" presetSubtype="0" fill="hold" nodeType="with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par>
                                <p:cTn id="108" presetID="10" presetClass="entr" presetSubtype="0" fill="hold" nodeType="with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fade">
                                      <p:cBhvr>
                                        <p:cTn id="110" dur="500"/>
                                        <p:tgtEl>
                                          <p:spTgt spid="4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fade">
                                      <p:cBhvr>
                                        <p:cTn id="118" dur="500"/>
                                        <p:tgtEl>
                                          <p:spTgt spid="5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0"/>
                                        </p:tgtEl>
                                        <p:attrNameLst>
                                          <p:attrName>style.visibility</p:attrName>
                                        </p:attrNameLst>
                                      </p:cBhvr>
                                      <p:to>
                                        <p:strVal val="visible"/>
                                      </p:to>
                                    </p:set>
                                    <p:animEffect transition="in" filter="fade">
                                      <p:cBhvr>
                                        <p:cTn id="121" dur="500"/>
                                        <p:tgtEl>
                                          <p:spTgt spid="80"/>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9"/>
                                        </p:tgtEl>
                                        <p:attrNameLst>
                                          <p:attrName>style.visibility</p:attrName>
                                        </p:attrNameLst>
                                      </p:cBhvr>
                                      <p:to>
                                        <p:strVal val="visible"/>
                                      </p:to>
                                    </p:set>
                                    <p:animEffect transition="in" filter="fade">
                                      <p:cBhvr>
                                        <p:cTn id="129" dur="500"/>
                                        <p:tgtEl>
                                          <p:spTgt spid="4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fade">
                                      <p:cBhvr>
                                        <p:cTn id="132" dur="500"/>
                                        <p:tgtEl>
                                          <p:spTgt spid="60"/>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fade">
                                      <p:cBhvr>
                                        <p:cTn id="137" dur="500"/>
                                        <p:tgtEl>
                                          <p:spTgt spid="45"/>
                                        </p:tgtEl>
                                      </p:cBhvr>
                                    </p:animEffect>
                                  </p:childTnLst>
                                </p:cTn>
                              </p:par>
                              <p:par>
                                <p:cTn id="138" presetID="10" presetClass="entr" presetSubtype="0" fill="hold" nodeType="with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fade">
                                      <p:cBhvr>
                                        <p:cTn id="140" dur="500"/>
                                        <p:tgtEl>
                                          <p:spTgt spid="43"/>
                                        </p:tgtEl>
                                      </p:cBhvr>
                                    </p:animEffect>
                                  </p:childTnLst>
                                </p:cTn>
                              </p:par>
                              <p:par>
                                <p:cTn id="141" presetID="10" presetClass="entr" presetSubtype="0" fill="hold" nodeType="with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fade">
                                      <p:cBhvr>
                                        <p:cTn id="143" dur="500"/>
                                        <p:tgtEl>
                                          <p:spTgt spid="44"/>
                                        </p:tgtEl>
                                      </p:cBhvr>
                                    </p:animEffect>
                                  </p:childTnLst>
                                </p:cTn>
                              </p:par>
                              <p:par>
                                <p:cTn id="144" presetID="10" presetClass="entr" presetSubtype="0" fill="hold" nodeType="with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fade">
                                      <p:cBhvr>
                                        <p:cTn id="146" dur="500"/>
                                        <p:tgtEl>
                                          <p:spTgt spid="48"/>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6"/>
                                        </p:tgtEl>
                                        <p:attrNameLst>
                                          <p:attrName>style.visibility</p:attrName>
                                        </p:attrNameLst>
                                      </p:cBhvr>
                                      <p:to>
                                        <p:strVal val="visible"/>
                                      </p:to>
                                    </p:set>
                                    <p:animEffect transition="in" filter="fade">
                                      <p:cBhvr>
                                        <p:cTn id="149" dur="500"/>
                                        <p:tgtEl>
                                          <p:spTgt spid="4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1027"/>
                                        </p:tgtEl>
                                        <p:attrNameLst>
                                          <p:attrName>style.visibility</p:attrName>
                                        </p:attrNameLst>
                                      </p:cBhvr>
                                      <p:to>
                                        <p:strVal val="visible"/>
                                      </p:to>
                                    </p:set>
                                    <p:animEffect transition="in" filter="fade">
                                      <p:cBhvr>
                                        <p:cTn id="154"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2" grpId="0"/>
      <p:bldP spid="46" grpId="0"/>
      <p:bldP spid="49" grpId="0" animBg="1"/>
      <p:bldP spid="51" grpId="0" animBg="1"/>
      <p:bldP spid="52" grpId="0" animBg="1"/>
      <p:bldP spid="60" grpId="0"/>
      <p:bldP spid="73" grpId="0"/>
      <p:bldP spid="80" grpId="0"/>
      <p:bldP spid="56" grpId="0" animBg="1"/>
      <p:bldP spid="116" grpId="0"/>
      <p:bldP spid="117" grpId="0"/>
      <p:bldP spid="118" grpId="0" animBg="1"/>
      <p:bldP spid="121" grpId="0" animBg="1"/>
      <p:bldP spid="122" grpId="0" animBg="1"/>
      <p:bldP spid="123" grpId="0"/>
      <p:bldP spid="124" grpId="0"/>
      <p:bldP spid="1024" grpId="0" animBg="1"/>
      <p:bldP spid="3" grpId="0" animBg="1"/>
      <p:bldP spid="7" grpId="0" animBg="1"/>
      <p:bldP spid="10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7" name="Rectangle: Rounded Corners 4106">
            <a:extLst>
              <a:ext uri="{FF2B5EF4-FFF2-40B4-BE49-F238E27FC236}">
                <a16:creationId xmlns:a16="http://schemas.microsoft.com/office/drawing/2014/main" id="{882D1355-C5F2-E189-663C-3956FB0CEA9F}"/>
              </a:ext>
            </a:extLst>
          </p:cNvPr>
          <p:cNvSpPr/>
          <p:nvPr/>
        </p:nvSpPr>
        <p:spPr bwMode="auto">
          <a:xfrm>
            <a:off x="4495259" y="5094623"/>
            <a:ext cx="5324087" cy="1648119"/>
          </a:xfrm>
          <a:prstGeom prst="roundRect">
            <a:avLst/>
          </a:prstGeom>
          <a:noFill/>
          <a:ln w="19050">
            <a:solidFill>
              <a:schemeClr val="bg1">
                <a:lumMod val="50000"/>
              </a:schemeClr>
            </a:solidFill>
            <a:prstDash val="dash"/>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itle 1">
            <a:extLst>
              <a:ext uri="{FF2B5EF4-FFF2-40B4-BE49-F238E27FC236}">
                <a16:creationId xmlns:a16="http://schemas.microsoft.com/office/drawing/2014/main" id="{9E1D09DE-8AF6-56D3-7676-0FFC17F71D86}"/>
              </a:ext>
            </a:extLst>
          </p:cNvPr>
          <p:cNvSpPr>
            <a:spLocks noGrp="1"/>
          </p:cNvSpPr>
          <p:nvPr>
            <p:ph type="title"/>
          </p:nvPr>
        </p:nvSpPr>
        <p:spPr/>
        <p:txBody>
          <a:bodyPr>
            <a:normAutofit fontScale="90000"/>
          </a:bodyPr>
          <a:lstStyle/>
          <a:p>
            <a:r>
              <a:rPr lang="en-US" sz="4000" dirty="0"/>
              <a:t>Solving </a:t>
            </a:r>
            <a:r>
              <a:rPr lang="en-US" sz="4000" dirty="0">
                <a:solidFill>
                  <a:srgbClr val="FFC000"/>
                </a:solidFill>
              </a:rPr>
              <a:t>Challenge 1:</a:t>
            </a:r>
            <a:r>
              <a:rPr lang="en-US" sz="4000" dirty="0"/>
              <a:t> Evaluating Feature Importance via Explainable AI</a:t>
            </a:r>
          </a:p>
        </p:txBody>
      </p:sp>
      <p:sp>
        <p:nvSpPr>
          <p:cNvPr id="4" name="Slide Number Placeholder 3">
            <a:extLst>
              <a:ext uri="{FF2B5EF4-FFF2-40B4-BE49-F238E27FC236}">
                <a16:creationId xmlns:a16="http://schemas.microsoft.com/office/drawing/2014/main" id="{5850EC46-5DE4-AA24-E4A4-5C931F1A22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0327B3C3-1DE9-CAB7-FFC5-7161307E962D}"/>
              </a:ext>
            </a:extLst>
          </p:cNvPr>
          <p:cNvSpPr txBox="1"/>
          <p:nvPr/>
        </p:nvSpPr>
        <p:spPr>
          <a:xfrm>
            <a:off x="609599" y="1342849"/>
            <a:ext cx="5221846" cy="52322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800" b="1" dirty="0">
                <a:latin typeface="Calibri"/>
              </a:rPr>
              <a:t>An Ex</a:t>
            </a:r>
            <a:r>
              <a:rPr kumimoji="0" lang="en-US" sz="2800" b="1" i="0" u="none" strike="noStrike" kern="1200" cap="none" spc="0" normalizeH="0" baseline="0" noProof="0" dirty="0" err="1">
                <a:ln>
                  <a:noFill/>
                </a:ln>
                <a:effectLst/>
                <a:uLnTx/>
                <a:uFillTx/>
                <a:latin typeface="Calibri"/>
                <a:ea typeface="+mn-ea"/>
                <a:cs typeface="+mn-cs"/>
              </a:rPr>
              <a:t>plainable</a:t>
            </a:r>
            <a:r>
              <a:rPr kumimoji="0" lang="en-US" sz="2800" b="1" i="0" u="none" strike="noStrike" kern="1200" cap="none" spc="0" normalizeH="0" baseline="0" noProof="0" dirty="0">
                <a:ln>
                  <a:noFill/>
                </a:ln>
                <a:effectLst/>
                <a:uLnTx/>
                <a:uFillTx/>
                <a:latin typeface="Calibri"/>
                <a:ea typeface="+mn-ea"/>
                <a:cs typeface="+mn-cs"/>
              </a:rPr>
              <a:t> AI (XAI) workflow</a:t>
            </a:r>
          </a:p>
        </p:txBody>
      </p:sp>
      <p:sp>
        <p:nvSpPr>
          <p:cNvPr id="6" name="TextBox 5">
            <a:extLst>
              <a:ext uri="{FF2B5EF4-FFF2-40B4-BE49-F238E27FC236}">
                <a16:creationId xmlns:a16="http://schemas.microsoft.com/office/drawing/2014/main" id="{E7C3922D-87A4-C1CB-8F08-F5A0785DE135}"/>
              </a:ext>
            </a:extLst>
          </p:cNvPr>
          <p:cNvSpPr txBox="1"/>
          <p:nvPr/>
        </p:nvSpPr>
        <p:spPr>
          <a:xfrm>
            <a:off x="609599" y="4358700"/>
            <a:ext cx="8963379" cy="52322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sz="2800" b="1" dirty="0">
                <a:latin typeface="Calibri"/>
              </a:rPr>
              <a:t>Instead, we offline train an XAI-enabled feature extractor</a:t>
            </a:r>
            <a:endParaRPr kumimoji="0" lang="en-US" sz="2800" b="1" i="0" u="none" strike="noStrike" kern="1200" cap="none" spc="0" normalizeH="0" baseline="0" noProof="0" dirty="0">
              <a:ln>
                <a:noFill/>
              </a:ln>
              <a:effectLst/>
              <a:uLnTx/>
              <a:uFillTx/>
              <a:latin typeface="Calibri"/>
              <a:ea typeface="+mn-ea"/>
              <a:cs typeface="+mn-cs"/>
            </a:endParaRPr>
          </a:p>
        </p:txBody>
      </p:sp>
      <p:pic>
        <p:nvPicPr>
          <p:cNvPr id="4098" name="Picture 2" descr="Puppy Dog Pictures | Download Free Images on Unsplash">
            <a:extLst>
              <a:ext uri="{FF2B5EF4-FFF2-40B4-BE49-F238E27FC236}">
                <a16:creationId xmlns:a16="http://schemas.microsoft.com/office/drawing/2014/main" id="{AD1BF2B7-8F7E-026F-B4DE-5ADCA5461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219" y="2675773"/>
            <a:ext cx="775297" cy="96912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3870F13-7DAC-6C12-6307-8F7D0889651E}"/>
              </a:ext>
            </a:extLst>
          </p:cNvPr>
          <p:cNvCxnSpPr>
            <a:cxnSpLocks/>
          </p:cNvCxnSpPr>
          <p:nvPr/>
        </p:nvCxnSpPr>
        <p:spPr>
          <a:xfrm>
            <a:off x="1951700" y="3172840"/>
            <a:ext cx="5219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C46787-05DE-1C16-9419-517BE6560696}"/>
              </a:ext>
            </a:extLst>
          </p:cNvPr>
          <p:cNvCxnSpPr>
            <a:cxnSpLocks/>
          </p:cNvCxnSpPr>
          <p:nvPr/>
        </p:nvCxnSpPr>
        <p:spPr>
          <a:xfrm>
            <a:off x="3701923" y="3154380"/>
            <a:ext cx="48271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21C7DF-2D7F-F3A0-6A96-6977189E0998}"/>
              </a:ext>
            </a:extLst>
          </p:cNvPr>
          <p:cNvCxnSpPr>
            <a:cxnSpLocks/>
          </p:cNvCxnSpPr>
          <p:nvPr/>
        </p:nvCxnSpPr>
        <p:spPr>
          <a:xfrm>
            <a:off x="5164838" y="3154380"/>
            <a:ext cx="48084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18A42D9-305F-405B-5677-6923F846DC9B}"/>
              </a:ext>
            </a:extLst>
          </p:cNvPr>
          <p:cNvCxnSpPr>
            <a:cxnSpLocks/>
          </p:cNvCxnSpPr>
          <p:nvPr/>
        </p:nvCxnSpPr>
        <p:spPr>
          <a:xfrm>
            <a:off x="6886106" y="3172840"/>
            <a:ext cx="48289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9FB01F0-C4A1-6598-003C-A3E237C4421B}"/>
              </a:ext>
            </a:extLst>
          </p:cNvPr>
          <p:cNvSpPr txBox="1"/>
          <p:nvPr/>
        </p:nvSpPr>
        <p:spPr>
          <a:xfrm>
            <a:off x="7418132" y="2797105"/>
            <a:ext cx="1209535" cy="3785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Dog: </a:t>
            </a:r>
            <a:r>
              <a:rPr kumimoji="0" lang="en-US"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0.99</a:t>
            </a:r>
          </a:p>
        </p:txBody>
      </p:sp>
      <p:sp>
        <p:nvSpPr>
          <p:cNvPr id="28" name="TextBox 27">
            <a:extLst>
              <a:ext uri="{FF2B5EF4-FFF2-40B4-BE49-F238E27FC236}">
                <a16:creationId xmlns:a16="http://schemas.microsoft.com/office/drawing/2014/main" id="{2E4D8825-BFBC-3B6F-F1D9-BABF030AEF43}"/>
              </a:ext>
            </a:extLst>
          </p:cNvPr>
          <p:cNvSpPr txBox="1"/>
          <p:nvPr/>
        </p:nvSpPr>
        <p:spPr>
          <a:xfrm>
            <a:off x="7423924" y="3126553"/>
            <a:ext cx="1209535" cy="3785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Cat:  0.01</a:t>
            </a:r>
          </a:p>
        </p:txBody>
      </p:sp>
      <p:sp>
        <p:nvSpPr>
          <p:cNvPr id="35" name="TextBox 34">
            <a:extLst>
              <a:ext uri="{FF2B5EF4-FFF2-40B4-BE49-F238E27FC236}">
                <a16:creationId xmlns:a16="http://schemas.microsoft.com/office/drawing/2014/main" id="{195567D9-D279-DAC8-8BBE-93CB65E8B855}"/>
              </a:ext>
            </a:extLst>
          </p:cNvPr>
          <p:cNvSpPr txBox="1"/>
          <p:nvPr/>
        </p:nvSpPr>
        <p:spPr>
          <a:xfrm>
            <a:off x="6151196" y="2049406"/>
            <a:ext cx="125138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Calibri"/>
                <a:ea typeface="+mn-ea"/>
                <a:cs typeface="+mn-cs"/>
              </a:rPr>
              <a:t>Gradients</a:t>
            </a:r>
          </a:p>
        </p:txBody>
      </p:sp>
      <p:cxnSp>
        <p:nvCxnSpPr>
          <p:cNvPr id="42" name="Straight Arrow Connector 41">
            <a:extLst>
              <a:ext uri="{FF2B5EF4-FFF2-40B4-BE49-F238E27FC236}">
                <a16:creationId xmlns:a16="http://schemas.microsoft.com/office/drawing/2014/main" id="{21B4BA87-C4D1-58A1-E5B0-C09EB043A102}"/>
              </a:ext>
            </a:extLst>
          </p:cNvPr>
          <p:cNvCxnSpPr>
            <a:cxnSpLocks/>
          </p:cNvCxnSpPr>
          <p:nvPr/>
        </p:nvCxnSpPr>
        <p:spPr>
          <a:xfrm>
            <a:off x="7465205" y="2262807"/>
            <a:ext cx="1582980" cy="0"/>
          </a:xfrm>
          <a:prstGeom prst="straightConnector1">
            <a:avLst/>
          </a:prstGeom>
          <a:ln w="19050">
            <a:solidFill>
              <a:schemeClr val="tx2"/>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4111" name="Group 4110">
            <a:extLst>
              <a:ext uri="{FF2B5EF4-FFF2-40B4-BE49-F238E27FC236}">
                <a16:creationId xmlns:a16="http://schemas.microsoft.com/office/drawing/2014/main" id="{13813D2D-592E-2884-5C77-B2D38D94AEBB}"/>
              </a:ext>
            </a:extLst>
          </p:cNvPr>
          <p:cNvGrpSpPr/>
          <p:nvPr/>
        </p:nvGrpSpPr>
        <p:grpSpPr>
          <a:xfrm>
            <a:off x="10219451" y="1957972"/>
            <a:ext cx="1243373" cy="703129"/>
            <a:chOff x="9577026" y="1935804"/>
            <a:chExt cx="1243373" cy="703129"/>
          </a:xfrm>
        </p:grpSpPr>
        <p:cxnSp>
          <p:nvCxnSpPr>
            <p:cNvPr id="46" name="Straight Connector 45">
              <a:extLst>
                <a:ext uri="{FF2B5EF4-FFF2-40B4-BE49-F238E27FC236}">
                  <a16:creationId xmlns:a16="http://schemas.microsoft.com/office/drawing/2014/main" id="{A84FCAB4-4FB5-0434-0286-C081970E33CB}"/>
                </a:ext>
              </a:extLst>
            </p:cNvPr>
            <p:cNvCxnSpPr>
              <a:cxnSpLocks/>
            </p:cNvCxnSpPr>
            <p:nvPr/>
          </p:nvCxnSpPr>
          <p:spPr>
            <a:xfrm flipV="1">
              <a:off x="9705540" y="1935804"/>
              <a:ext cx="0" cy="703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497E06A-D2DF-42CA-4F73-67B655AC2A35}"/>
                </a:ext>
              </a:extLst>
            </p:cNvPr>
            <p:cNvSpPr/>
            <p:nvPr/>
          </p:nvSpPr>
          <p:spPr bwMode="auto">
            <a:xfrm>
              <a:off x="10027898" y="2429171"/>
              <a:ext cx="142854" cy="121512"/>
            </a:xfrm>
            <a:prstGeom prst="rect">
              <a:avLst/>
            </a:prstGeom>
            <a:solidFill>
              <a:schemeClr val="accent2">
                <a:lumMod val="20000"/>
                <a:lumOff val="80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id="{05D0A511-3B71-C888-4039-3AF04A0736DD}"/>
                </a:ext>
              </a:extLst>
            </p:cNvPr>
            <p:cNvSpPr/>
            <p:nvPr/>
          </p:nvSpPr>
          <p:spPr bwMode="auto">
            <a:xfrm>
              <a:off x="10266500" y="2027463"/>
              <a:ext cx="142854" cy="523220"/>
            </a:xfrm>
            <a:prstGeom prst="rect">
              <a:avLst/>
            </a:prstGeom>
            <a:solidFill>
              <a:schemeClr val="accent2">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Rectangle 51">
              <a:extLst>
                <a:ext uri="{FF2B5EF4-FFF2-40B4-BE49-F238E27FC236}">
                  <a16:creationId xmlns:a16="http://schemas.microsoft.com/office/drawing/2014/main" id="{D7A87B9E-6739-3602-D917-1F5ECFEBCCBF}"/>
                </a:ext>
              </a:extLst>
            </p:cNvPr>
            <p:cNvSpPr/>
            <p:nvPr/>
          </p:nvSpPr>
          <p:spPr bwMode="auto">
            <a:xfrm>
              <a:off x="10496292" y="2233115"/>
              <a:ext cx="142854" cy="317568"/>
            </a:xfrm>
            <a:prstGeom prst="rect">
              <a:avLst/>
            </a:prstGeom>
            <a:solidFill>
              <a:schemeClr val="accent2">
                <a:lumMod val="60000"/>
                <a:lumOff val="40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Rectangle 53">
              <a:extLst>
                <a:ext uri="{FF2B5EF4-FFF2-40B4-BE49-F238E27FC236}">
                  <a16:creationId xmlns:a16="http://schemas.microsoft.com/office/drawing/2014/main" id="{CB9093B5-338E-97D9-CB6F-BF02FC41CC73}"/>
                </a:ext>
              </a:extLst>
            </p:cNvPr>
            <p:cNvSpPr/>
            <p:nvPr/>
          </p:nvSpPr>
          <p:spPr bwMode="auto">
            <a:xfrm>
              <a:off x="9798106" y="2348301"/>
              <a:ext cx="142854" cy="202382"/>
            </a:xfrm>
            <a:prstGeom prst="rect">
              <a:avLst/>
            </a:prstGeom>
            <a:solidFill>
              <a:schemeClr val="accent2">
                <a:lumMod val="40000"/>
                <a:lumOff val="60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47" name="Straight Connector 46">
              <a:extLst>
                <a:ext uri="{FF2B5EF4-FFF2-40B4-BE49-F238E27FC236}">
                  <a16:creationId xmlns:a16="http://schemas.microsoft.com/office/drawing/2014/main" id="{98503452-C5BC-7DAB-EAC0-B59FFC164608}"/>
                </a:ext>
              </a:extLst>
            </p:cNvPr>
            <p:cNvCxnSpPr>
              <a:cxnSpLocks/>
            </p:cNvCxnSpPr>
            <p:nvPr/>
          </p:nvCxnSpPr>
          <p:spPr>
            <a:xfrm>
              <a:off x="9577026" y="2554847"/>
              <a:ext cx="12433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97" name="Straight Arrow Connector 4096">
            <a:extLst>
              <a:ext uri="{FF2B5EF4-FFF2-40B4-BE49-F238E27FC236}">
                <a16:creationId xmlns:a16="http://schemas.microsoft.com/office/drawing/2014/main" id="{864AD63E-B7A7-83DE-CC0F-93393C48CF67}"/>
              </a:ext>
            </a:extLst>
          </p:cNvPr>
          <p:cNvCxnSpPr>
            <a:cxnSpLocks/>
          </p:cNvCxnSpPr>
          <p:nvPr/>
        </p:nvCxnSpPr>
        <p:spPr>
          <a:xfrm>
            <a:off x="6931433" y="6176618"/>
            <a:ext cx="5655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99" name="Straight Arrow Connector 4098">
            <a:extLst>
              <a:ext uri="{FF2B5EF4-FFF2-40B4-BE49-F238E27FC236}">
                <a16:creationId xmlns:a16="http://schemas.microsoft.com/office/drawing/2014/main" id="{7370C621-10D7-9787-3434-8D6B12EFC5FE}"/>
              </a:ext>
            </a:extLst>
          </p:cNvPr>
          <p:cNvCxnSpPr>
            <a:cxnSpLocks/>
          </p:cNvCxnSpPr>
          <p:nvPr/>
        </p:nvCxnSpPr>
        <p:spPr>
          <a:xfrm>
            <a:off x="5155910" y="6187073"/>
            <a:ext cx="46422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100" name="TextBox 4099">
            <a:extLst>
              <a:ext uri="{FF2B5EF4-FFF2-40B4-BE49-F238E27FC236}">
                <a16:creationId xmlns:a16="http://schemas.microsoft.com/office/drawing/2014/main" id="{9B1B375C-B28A-27AB-897B-9C88A0DEF72B}"/>
              </a:ext>
            </a:extLst>
          </p:cNvPr>
          <p:cNvSpPr txBox="1"/>
          <p:nvPr/>
        </p:nvSpPr>
        <p:spPr>
          <a:xfrm>
            <a:off x="4495260" y="5958471"/>
            <a:ext cx="76581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Data</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02" name="TextBox 4101">
            <a:extLst>
              <a:ext uri="{FF2B5EF4-FFF2-40B4-BE49-F238E27FC236}">
                <a16:creationId xmlns:a16="http://schemas.microsoft.com/office/drawing/2014/main" id="{B640CD53-6358-8E08-21AC-70AC7879B963}"/>
              </a:ext>
            </a:extLst>
          </p:cNvPr>
          <p:cNvSpPr txBox="1"/>
          <p:nvPr/>
        </p:nvSpPr>
        <p:spPr>
          <a:xfrm>
            <a:off x="6400444" y="5071445"/>
            <a:ext cx="30097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1" dirty="0">
                <a:solidFill>
                  <a:srgbClr val="C00000"/>
                </a:solidFill>
                <a:latin typeface="Calibri"/>
                <a:ea typeface="宋体" panose="02010600030101010101" pitchFamily="2" charset="-122"/>
              </a:rPr>
              <a:t>Always produce top important features at first-k channels</a:t>
            </a:r>
            <a:endParaRPr kumimoji="0" lang="en-US" b="0" i="1" u="none" strike="noStrike" kern="1200" cap="none" spc="0" normalizeH="0" baseline="0" noProof="0" dirty="0">
              <a:ln>
                <a:noFill/>
              </a:ln>
              <a:solidFill>
                <a:srgbClr val="C00000"/>
              </a:solidFill>
              <a:effectLst/>
              <a:uLnTx/>
              <a:uFillTx/>
              <a:latin typeface="Calibri"/>
            </a:endParaRPr>
          </a:p>
        </p:txBody>
      </p:sp>
      <p:sp>
        <p:nvSpPr>
          <p:cNvPr id="4104" name="Arrow: Right 4103">
            <a:extLst>
              <a:ext uri="{FF2B5EF4-FFF2-40B4-BE49-F238E27FC236}">
                <a16:creationId xmlns:a16="http://schemas.microsoft.com/office/drawing/2014/main" id="{C7F41106-FF87-5C17-4165-8C1741A793E6}"/>
              </a:ext>
            </a:extLst>
          </p:cNvPr>
          <p:cNvSpPr/>
          <p:nvPr/>
        </p:nvSpPr>
        <p:spPr bwMode="auto">
          <a:xfrm rot="10800000" flipH="1">
            <a:off x="2742195" y="5687431"/>
            <a:ext cx="1631752" cy="469128"/>
          </a:xfrm>
          <a:prstGeom prst="rightArrow">
            <a:avLst>
              <a:gd name="adj1" fmla="val 28343"/>
              <a:gd name="adj2" fmla="val 50000"/>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05" name="TextBox 4104">
            <a:extLst>
              <a:ext uri="{FF2B5EF4-FFF2-40B4-BE49-F238E27FC236}">
                <a16:creationId xmlns:a16="http://schemas.microsoft.com/office/drawing/2014/main" id="{037D3768-BDBA-E8F6-C88B-6FD257717D29}"/>
              </a:ext>
            </a:extLst>
          </p:cNvPr>
          <p:cNvSpPr txBox="1"/>
          <p:nvPr/>
        </p:nvSpPr>
        <p:spPr>
          <a:xfrm>
            <a:off x="2730789" y="5448978"/>
            <a:ext cx="14683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mn-ea"/>
                <a:cs typeface="+mn-cs"/>
              </a:rPr>
              <a:t>offline</a:t>
            </a:r>
            <a:r>
              <a:rPr kumimoji="0" lang="en-US" altLang="zh-CN" sz="2000" b="0" i="0" u="none" strike="noStrike" kern="1200" cap="none" spc="0" normalizeH="0" noProof="0" dirty="0">
                <a:ln>
                  <a:noFill/>
                </a:ln>
                <a:solidFill>
                  <a:prstClr val="black"/>
                </a:solidFill>
                <a:effectLst/>
                <a:uLnTx/>
                <a:uFillTx/>
                <a:latin typeface="Calibri"/>
                <a:ea typeface="+mn-ea"/>
                <a:cs typeface="+mn-cs"/>
              </a:rPr>
              <a:t> train</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01D6F5D-8153-2713-1C43-406B0CAA0D42}"/>
                  </a:ext>
                </a:extLst>
              </p:cNvPr>
              <p:cNvSpPr txBox="1"/>
              <p:nvPr/>
            </p:nvSpPr>
            <p:spPr>
              <a:xfrm>
                <a:off x="5311730" y="2034777"/>
                <a:ext cx="9536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000" b="0" i="0"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Δ</m:t>
                      </m:r>
                      <m:r>
                        <a:rPr kumimoji="0" lang="en-US" sz="2000" b="1" i="0"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𝐲</m:t>
                      </m:r>
                      <m:r>
                        <a:rPr kumimoji="0" lang="en-US" sz="2000" b="0" i="0"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m:t>
                      </m:r>
                      <m:r>
                        <m:rPr>
                          <m:sty m:val="p"/>
                        </m:rPr>
                        <a:rPr kumimoji="0" lang="en-US" sz="2000" b="0" i="0"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Δ</m:t>
                      </m:r>
                      <m:r>
                        <a:rPr kumimoji="0" lang="en-US" sz="2000" b="1" i="0" u="none" strike="noStrike" kern="1200" cap="none" spc="0" normalizeH="0" baseline="0" noProof="0">
                          <a:ln>
                            <a:noFill/>
                          </a:ln>
                          <a:solidFill>
                            <a:schemeClr val="tx2"/>
                          </a:solidFill>
                          <a:effectLst/>
                          <a:uLnTx/>
                          <a:uFillTx/>
                          <a:latin typeface="Cambria Math" panose="02040503050406030204" pitchFamily="18" charset="0"/>
                          <a:ea typeface="+mn-ea"/>
                          <a:cs typeface="+mn-cs"/>
                        </a:rPr>
                        <m:t>𝐟</m:t>
                      </m:r>
                    </m:oMath>
                  </m:oMathPara>
                </a14:m>
                <a:endParaRPr kumimoji="0" lang="en-US" sz="2000" b="0" i="0" u="none" strike="noStrike" kern="1200" cap="none" spc="0" normalizeH="0" baseline="0" noProof="0" dirty="0">
                  <a:ln>
                    <a:noFill/>
                  </a:ln>
                  <a:solidFill>
                    <a:schemeClr val="tx2"/>
                  </a:solidFill>
                  <a:effectLst/>
                  <a:uLnTx/>
                  <a:uFillTx/>
                  <a:latin typeface="Cambria Math" panose="02040503050406030204" pitchFamily="18" charset="0"/>
                  <a:ea typeface="+mn-ea"/>
                  <a:cs typeface="+mn-cs"/>
                </a:endParaRPr>
              </a:p>
            </p:txBody>
          </p:sp>
        </mc:Choice>
        <mc:Fallback xmlns="">
          <p:sp>
            <p:nvSpPr>
              <p:cNvPr id="3" name="TextBox 2">
                <a:extLst>
                  <a:ext uri="{FF2B5EF4-FFF2-40B4-BE49-F238E27FC236}">
                    <a16:creationId xmlns:a16="http://schemas.microsoft.com/office/drawing/2014/main" id="{201D6F5D-8153-2713-1C43-406B0CAA0D42}"/>
                  </a:ext>
                </a:extLst>
              </p:cNvPr>
              <p:cNvSpPr txBox="1">
                <a:spLocks noRot="1" noChangeAspect="1" noMove="1" noResize="1" noEditPoints="1" noAdjustHandles="1" noChangeArrowheads="1" noChangeShapeType="1" noTextEdit="1"/>
              </p:cNvSpPr>
              <p:nvPr/>
            </p:nvSpPr>
            <p:spPr>
              <a:xfrm>
                <a:off x="5311730" y="2034777"/>
                <a:ext cx="953629" cy="400110"/>
              </a:xfrm>
              <a:prstGeom prst="rect">
                <a:avLst/>
              </a:prstGeom>
              <a:blipFill>
                <a:blip r:embed="rId4"/>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F35FED-4C3E-21E7-23B1-957DA908BAC9}"/>
                  </a:ext>
                </a:extLst>
              </p:cNvPr>
              <p:cNvSpPr txBox="1"/>
              <p:nvPr/>
            </p:nvSpPr>
            <p:spPr>
              <a:xfrm>
                <a:off x="4440176" y="3266250"/>
                <a:ext cx="51753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0"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𝐟</m:t>
                      </m:r>
                    </m:oMath>
                  </m:oMathPara>
                </a14:m>
                <a:endParaRPr kumimoji="0" lang="en-US" sz="2400" b="0" i="0" u="none" strike="noStrike" kern="1200" cap="none" spc="0" normalizeH="0" baseline="0" noProof="0" dirty="0">
                  <a:ln>
                    <a:noFill/>
                  </a:ln>
                  <a:solidFill>
                    <a:schemeClr val="tx2"/>
                  </a:solidFill>
                  <a:effectLst/>
                  <a:uLnTx/>
                  <a:uFillTx/>
                  <a:latin typeface="Calibri"/>
                  <a:ea typeface="+mn-ea"/>
                  <a:cs typeface="+mn-cs"/>
                </a:endParaRPr>
              </a:p>
            </p:txBody>
          </p:sp>
        </mc:Choice>
        <mc:Fallback xmlns="">
          <p:sp>
            <p:nvSpPr>
              <p:cNvPr id="8" name="TextBox 7">
                <a:extLst>
                  <a:ext uri="{FF2B5EF4-FFF2-40B4-BE49-F238E27FC236}">
                    <a16:creationId xmlns:a16="http://schemas.microsoft.com/office/drawing/2014/main" id="{F4F35FED-4C3E-21E7-23B1-957DA908BAC9}"/>
                  </a:ext>
                </a:extLst>
              </p:cNvPr>
              <p:cNvSpPr txBox="1">
                <a:spLocks noRot="1" noChangeAspect="1" noMove="1" noResize="1" noEditPoints="1" noAdjustHandles="1" noChangeArrowheads="1" noChangeShapeType="1" noTextEdit="1"/>
              </p:cNvSpPr>
              <p:nvPr/>
            </p:nvSpPr>
            <p:spPr>
              <a:xfrm>
                <a:off x="4440176" y="3266250"/>
                <a:ext cx="517533"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8045D22-4EA9-ECAD-02E1-DEA267E92D1D}"/>
                  </a:ext>
                </a:extLst>
              </p:cNvPr>
              <p:cNvSpPr txBox="1"/>
              <p:nvPr/>
            </p:nvSpPr>
            <p:spPr>
              <a:xfrm>
                <a:off x="8446028" y="2776596"/>
                <a:ext cx="51753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0" u="none" strike="noStrike" kern="1200" cap="none" spc="0" normalizeH="0" baseline="0" noProof="0" smtClean="0">
                          <a:ln>
                            <a:noFill/>
                          </a:ln>
                          <a:solidFill>
                            <a:schemeClr val="tx2"/>
                          </a:solidFill>
                          <a:effectLst/>
                          <a:uLnTx/>
                          <a:uFillTx/>
                          <a:latin typeface="Cambria Math" panose="02040503050406030204" pitchFamily="18" charset="0"/>
                          <a:ea typeface="+mn-ea"/>
                          <a:cs typeface="+mn-cs"/>
                        </a:rPr>
                        <m:t>𝐲</m:t>
                      </m:r>
                    </m:oMath>
                  </m:oMathPara>
                </a14:m>
                <a:endParaRPr kumimoji="0" lang="en-US" sz="2400" b="0" i="0" u="none" strike="noStrike" kern="1200" cap="none" spc="0" normalizeH="0" baseline="0" noProof="0" dirty="0">
                  <a:ln>
                    <a:noFill/>
                  </a:ln>
                  <a:solidFill>
                    <a:schemeClr val="tx2"/>
                  </a:solidFill>
                  <a:effectLst/>
                  <a:uLnTx/>
                  <a:uFillTx/>
                  <a:latin typeface="Calibri"/>
                  <a:ea typeface="+mn-ea"/>
                  <a:cs typeface="+mn-cs"/>
                </a:endParaRPr>
              </a:p>
            </p:txBody>
          </p:sp>
        </mc:Choice>
        <mc:Fallback xmlns="">
          <p:sp>
            <p:nvSpPr>
              <p:cNvPr id="10" name="TextBox 9">
                <a:extLst>
                  <a:ext uri="{FF2B5EF4-FFF2-40B4-BE49-F238E27FC236}">
                    <a16:creationId xmlns:a16="http://schemas.microsoft.com/office/drawing/2014/main" id="{88045D22-4EA9-ECAD-02E1-DEA267E92D1D}"/>
                  </a:ext>
                </a:extLst>
              </p:cNvPr>
              <p:cNvSpPr txBox="1">
                <a:spLocks noRot="1" noChangeAspect="1" noMove="1" noResize="1" noEditPoints="1" noAdjustHandles="1" noChangeArrowheads="1" noChangeShapeType="1" noTextEdit="1"/>
              </p:cNvSpPr>
              <p:nvPr/>
            </p:nvSpPr>
            <p:spPr>
              <a:xfrm>
                <a:off x="8446028" y="2776596"/>
                <a:ext cx="517533" cy="461665"/>
              </a:xfrm>
              <a:prstGeom prst="rect">
                <a:avLst/>
              </a:prstGeom>
              <a:blipFill>
                <a:blip r:embed="rId6"/>
                <a:stretch>
                  <a:fillRect b="-10526"/>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4D58FB5-E9EB-068F-7F4F-F8DAB48FFFCA}"/>
              </a:ext>
            </a:extLst>
          </p:cNvPr>
          <p:cNvSpPr/>
          <p:nvPr/>
        </p:nvSpPr>
        <p:spPr>
          <a:xfrm>
            <a:off x="5678157" y="5800367"/>
            <a:ext cx="1297889"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Feature Extractor</a:t>
            </a:r>
          </a:p>
        </p:txBody>
      </p:sp>
      <p:cxnSp>
        <p:nvCxnSpPr>
          <p:cNvPr id="4101" name="Connector: Elbow 4100">
            <a:extLst>
              <a:ext uri="{FF2B5EF4-FFF2-40B4-BE49-F238E27FC236}">
                <a16:creationId xmlns:a16="http://schemas.microsoft.com/office/drawing/2014/main" id="{1077CDFF-1E31-61B8-2463-E28652DB0F51}"/>
              </a:ext>
            </a:extLst>
          </p:cNvPr>
          <p:cNvCxnSpPr>
            <a:cxnSpLocks/>
          </p:cNvCxnSpPr>
          <p:nvPr/>
        </p:nvCxnSpPr>
        <p:spPr>
          <a:xfrm rot="16200000" flipH="1">
            <a:off x="6457238" y="1023745"/>
            <a:ext cx="32699" cy="3605686"/>
          </a:xfrm>
          <a:prstGeom prst="bentConnector3">
            <a:avLst>
              <a:gd name="adj1" fmla="val -1056093"/>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124" name="Rectangle: Rounded Corners 4123">
            <a:extLst>
              <a:ext uri="{FF2B5EF4-FFF2-40B4-BE49-F238E27FC236}">
                <a16:creationId xmlns:a16="http://schemas.microsoft.com/office/drawing/2014/main" id="{96DFF49D-B87E-043E-6256-4224FDA81E02}"/>
              </a:ext>
            </a:extLst>
          </p:cNvPr>
          <p:cNvSpPr/>
          <p:nvPr/>
        </p:nvSpPr>
        <p:spPr>
          <a:xfrm>
            <a:off x="1097063" y="5602908"/>
            <a:ext cx="1523820" cy="63817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Explainable AI Tool</a:t>
            </a:r>
          </a:p>
        </p:txBody>
      </p:sp>
      <p:grpSp>
        <p:nvGrpSpPr>
          <p:cNvPr id="7" name="Group 6">
            <a:extLst>
              <a:ext uri="{FF2B5EF4-FFF2-40B4-BE49-F238E27FC236}">
                <a16:creationId xmlns:a16="http://schemas.microsoft.com/office/drawing/2014/main" id="{26792623-39B0-5A36-8016-19BAE315D7F0}"/>
              </a:ext>
            </a:extLst>
          </p:cNvPr>
          <p:cNvGrpSpPr/>
          <p:nvPr/>
        </p:nvGrpSpPr>
        <p:grpSpPr>
          <a:xfrm>
            <a:off x="4176026" y="3019047"/>
            <a:ext cx="988812" cy="247203"/>
            <a:chOff x="2937510" y="5657850"/>
            <a:chExt cx="2331720" cy="582930"/>
          </a:xfrm>
          <a:noFill/>
        </p:grpSpPr>
        <p:sp>
          <p:nvSpPr>
            <p:cNvPr id="21" name="Rectangle 20">
              <a:extLst>
                <a:ext uri="{FF2B5EF4-FFF2-40B4-BE49-F238E27FC236}">
                  <a16:creationId xmlns:a16="http://schemas.microsoft.com/office/drawing/2014/main" id="{BB0958C7-3098-7D19-43CE-0CD0C7833F6B}"/>
                </a:ext>
              </a:extLst>
            </p:cNvPr>
            <p:cNvSpPr/>
            <p:nvPr/>
          </p:nvSpPr>
          <p:spPr bwMode="auto">
            <a:xfrm>
              <a:off x="2937510" y="5657850"/>
              <a:ext cx="582930" cy="582930"/>
            </a:xfrm>
            <a:prstGeom prst="rect">
              <a:avLst/>
            </a:prstGeom>
            <a:solidFill>
              <a:schemeClr val="accent2">
                <a:lumMod val="40000"/>
                <a:lumOff val="60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A1A55F07-3EC3-0372-6012-DE3DFD9F378C}"/>
                </a:ext>
              </a:extLst>
            </p:cNvPr>
            <p:cNvSpPr/>
            <p:nvPr/>
          </p:nvSpPr>
          <p:spPr bwMode="auto">
            <a:xfrm>
              <a:off x="3520440" y="5657850"/>
              <a:ext cx="582930" cy="582930"/>
            </a:xfrm>
            <a:prstGeom prst="rect">
              <a:avLst/>
            </a:prstGeom>
            <a:solidFill>
              <a:schemeClr val="accent2">
                <a:lumMod val="20000"/>
                <a:lumOff val="80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5E3A1EB1-C3C1-31FB-8C98-CF074CACB795}"/>
                </a:ext>
              </a:extLst>
            </p:cNvPr>
            <p:cNvSpPr/>
            <p:nvPr/>
          </p:nvSpPr>
          <p:spPr bwMode="auto">
            <a:xfrm>
              <a:off x="4103370" y="5657850"/>
              <a:ext cx="582930" cy="582930"/>
            </a:xfrm>
            <a:prstGeom prst="rect">
              <a:avLst/>
            </a:prstGeom>
            <a:solidFill>
              <a:schemeClr val="accent2">
                <a:lumMod val="75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0BA1DBB7-A858-5DDA-CC85-A1209FAFDEFD}"/>
                </a:ext>
              </a:extLst>
            </p:cNvPr>
            <p:cNvSpPr/>
            <p:nvPr/>
          </p:nvSpPr>
          <p:spPr bwMode="auto">
            <a:xfrm>
              <a:off x="4686300" y="5657850"/>
              <a:ext cx="582930" cy="582930"/>
            </a:xfrm>
            <a:prstGeom prst="rect">
              <a:avLst/>
            </a:prstGeom>
            <a:solidFill>
              <a:schemeClr val="accent2">
                <a:lumMod val="40000"/>
                <a:lumOff val="60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3" name="Right Brace 42">
            <a:extLst>
              <a:ext uri="{FF2B5EF4-FFF2-40B4-BE49-F238E27FC236}">
                <a16:creationId xmlns:a16="http://schemas.microsoft.com/office/drawing/2014/main" id="{04C08FBB-FFB3-AE89-27F5-73A4E5234343}"/>
              </a:ext>
            </a:extLst>
          </p:cNvPr>
          <p:cNvSpPr/>
          <p:nvPr/>
        </p:nvSpPr>
        <p:spPr>
          <a:xfrm rot="16200000">
            <a:off x="4566383" y="2391310"/>
            <a:ext cx="208099" cy="939262"/>
          </a:xfrm>
          <a:prstGeom prst="rightBrace">
            <a:avLst>
              <a:gd name="adj1" fmla="val 44123"/>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12" name="Rectangle 4111">
            <a:extLst>
              <a:ext uri="{FF2B5EF4-FFF2-40B4-BE49-F238E27FC236}">
                <a16:creationId xmlns:a16="http://schemas.microsoft.com/office/drawing/2014/main" id="{881B09A9-5BC2-C9E1-4FE9-33EB1BBEEF52}"/>
              </a:ext>
            </a:extLst>
          </p:cNvPr>
          <p:cNvSpPr/>
          <p:nvPr/>
        </p:nvSpPr>
        <p:spPr>
          <a:xfrm>
            <a:off x="2483497" y="2764052"/>
            <a:ext cx="1215530"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Feature Extractor</a:t>
            </a:r>
          </a:p>
        </p:txBody>
      </p:sp>
      <p:sp>
        <p:nvSpPr>
          <p:cNvPr id="4113" name="Rectangle 4112">
            <a:extLst>
              <a:ext uri="{FF2B5EF4-FFF2-40B4-BE49-F238E27FC236}">
                <a16:creationId xmlns:a16="http://schemas.microsoft.com/office/drawing/2014/main" id="{2C9454A8-DBA0-6884-96CA-7DFD074AA01F}"/>
              </a:ext>
            </a:extLst>
          </p:cNvPr>
          <p:cNvSpPr/>
          <p:nvPr/>
        </p:nvSpPr>
        <p:spPr>
          <a:xfrm>
            <a:off x="5664451" y="2760018"/>
            <a:ext cx="1215530"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Predictor</a:t>
            </a:r>
          </a:p>
        </p:txBody>
      </p:sp>
      <p:sp>
        <p:nvSpPr>
          <p:cNvPr id="4121" name="TextBox 4120">
            <a:extLst>
              <a:ext uri="{FF2B5EF4-FFF2-40B4-BE49-F238E27FC236}">
                <a16:creationId xmlns:a16="http://schemas.microsoft.com/office/drawing/2014/main" id="{D7D5E03E-57D8-9413-532F-3133E465E334}"/>
              </a:ext>
            </a:extLst>
          </p:cNvPr>
          <p:cNvSpPr txBox="1"/>
          <p:nvPr/>
        </p:nvSpPr>
        <p:spPr>
          <a:xfrm>
            <a:off x="8917620" y="1936657"/>
            <a:ext cx="1487573" cy="646331"/>
          </a:xfrm>
          <a:prstGeom prst="rect">
            <a:avLst/>
          </a:prstGeom>
          <a:noFill/>
        </p:spPr>
        <p:txBody>
          <a:bodyPr wrap="square" rtlCol="0">
            <a:spAutoFit/>
          </a:bodyPr>
          <a:lstStyle/>
          <a:p>
            <a:pPr algn="ctr"/>
            <a:r>
              <a:rPr lang="en-US" i="1" dirty="0"/>
              <a:t>feature importance</a:t>
            </a:r>
          </a:p>
        </p:txBody>
      </p:sp>
      <p:grpSp>
        <p:nvGrpSpPr>
          <p:cNvPr id="13" name="Group 12">
            <a:extLst>
              <a:ext uri="{FF2B5EF4-FFF2-40B4-BE49-F238E27FC236}">
                <a16:creationId xmlns:a16="http://schemas.microsoft.com/office/drawing/2014/main" id="{E7FFCC97-0E84-B702-B6AB-33988DB31777}"/>
              </a:ext>
            </a:extLst>
          </p:cNvPr>
          <p:cNvGrpSpPr/>
          <p:nvPr/>
        </p:nvGrpSpPr>
        <p:grpSpPr>
          <a:xfrm rot="10800000">
            <a:off x="7539953" y="5983537"/>
            <a:ext cx="1883253" cy="379475"/>
            <a:chOff x="4855018" y="5632034"/>
            <a:chExt cx="1226819" cy="247204"/>
          </a:xfrm>
        </p:grpSpPr>
        <p:sp>
          <p:nvSpPr>
            <p:cNvPr id="61" name="Rectangle 60">
              <a:extLst>
                <a:ext uri="{FF2B5EF4-FFF2-40B4-BE49-F238E27FC236}">
                  <a16:creationId xmlns:a16="http://schemas.microsoft.com/office/drawing/2014/main" id="{C7E69E17-407A-97DB-FC18-D726C7B6F80F}"/>
                </a:ext>
              </a:extLst>
            </p:cNvPr>
            <p:cNvSpPr/>
            <p:nvPr/>
          </p:nvSpPr>
          <p:spPr bwMode="auto">
            <a:xfrm>
              <a:off x="4855018" y="5632035"/>
              <a:ext cx="247203" cy="247203"/>
            </a:xfrm>
            <a:prstGeom prst="rect">
              <a:avLst/>
            </a:prstGeom>
            <a:solidFill>
              <a:schemeClr val="accent2">
                <a:lumMod val="20000"/>
                <a:lumOff val="80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E8C44E8E-1691-4A0C-87DF-6126006FB051}"/>
                </a:ext>
              </a:extLst>
            </p:cNvPr>
            <p:cNvSpPr/>
            <p:nvPr/>
          </p:nvSpPr>
          <p:spPr bwMode="auto">
            <a:xfrm>
              <a:off x="5102221" y="5632035"/>
              <a:ext cx="247203" cy="247203"/>
            </a:xfrm>
            <a:prstGeom prst="rect">
              <a:avLst/>
            </a:prstGeom>
            <a:solidFill>
              <a:schemeClr val="accent2">
                <a:lumMod val="40000"/>
                <a:lumOff val="60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Rectangle 62">
              <a:extLst>
                <a:ext uri="{FF2B5EF4-FFF2-40B4-BE49-F238E27FC236}">
                  <a16:creationId xmlns:a16="http://schemas.microsoft.com/office/drawing/2014/main" id="{39F41A9D-239B-B86C-7897-09BF0A654CF6}"/>
                </a:ext>
              </a:extLst>
            </p:cNvPr>
            <p:cNvSpPr/>
            <p:nvPr/>
          </p:nvSpPr>
          <p:spPr bwMode="auto">
            <a:xfrm>
              <a:off x="5349424" y="5632035"/>
              <a:ext cx="247203" cy="247203"/>
            </a:xfrm>
            <a:prstGeom prst="rect">
              <a:avLst/>
            </a:prstGeom>
            <a:solidFill>
              <a:schemeClr val="accent2">
                <a:lumMod val="60000"/>
                <a:lumOff val="40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96" name="Rectangle 4095">
              <a:extLst>
                <a:ext uri="{FF2B5EF4-FFF2-40B4-BE49-F238E27FC236}">
                  <a16:creationId xmlns:a16="http://schemas.microsoft.com/office/drawing/2014/main" id="{DC19B988-86BB-8F09-544D-525331023D1D}"/>
                </a:ext>
              </a:extLst>
            </p:cNvPr>
            <p:cNvSpPr/>
            <p:nvPr/>
          </p:nvSpPr>
          <p:spPr bwMode="auto">
            <a:xfrm>
              <a:off x="5596627" y="5632035"/>
              <a:ext cx="247203" cy="247203"/>
            </a:xfrm>
            <a:prstGeom prst="rect">
              <a:avLst/>
            </a:prstGeom>
            <a:solidFill>
              <a:schemeClr val="accent2">
                <a:lumMod val="75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A50C5885-4801-7D77-F269-52A903B5DD20}"/>
                </a:ext>
              </a:extLst>
            </p:cNvPr>
            <p:cNvSpPr/>
            <p:nvPr/>
          </p:nvSpPr>
          <p:spPr bwMode="auto">
            <a:xfrm>
              <a:off x="5834634" y="5632034"/>
              <a:ext cx="247203" cy="247203"/>
            </a:xfrm>
            <a:prstGeom prst="rect">
              <a:avLst/>
            </a:prstGeom>
            <a:solidFill>
              <a:schemeClr val="accent2">
                <a:lumMod val="75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Right Brace 13">
            <a:extLst>
              <a:ext uri="{FF2B5EF4-FFF2-40B4-BE49-F238E27FC236}">
                <a16:creationId xmlns:a16="http://schemas.microsoft.com/office/drawing/2014/main" id="{2278101D-C1A6-FE71-30E2-D92121233377}"/>
              </a:ext>
            </a:extLst>
          </p:cNvPr>
          <p:cNvSpPr/>
          <p:nvPr/>
        </p:nvSpPr>
        <p:spPr>
          <a:xfrm rot="16200000">
            <a:off x="7826172" y="5453008"/>
            <a:ext cx="167575" cy="743205"/>
          </a:xfrm>
          <a:prstGeom prst="rightBrace">
            <a:avLst>
              <a:gd name="adj1" fmla="val 4412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56593B9-6A4F-374A-2C49-EFBDA5E64186}"/>
              </a:ext>
            </a:extLst>
          </p:cNvPr>
          <p:cNvSpPr/>
          <p:nvPr/>
        </p:nvSpPr>
        <p:spPr bwMode="auto">
          <a:xfrm>
            <a:off x="5526448" y="3661898"/>
            <a:ext cx="6055952" cy="634936"/>
          </a:xfrm>
          <a:prstGeom prst="roundRect">
            <a:avLst>
              <a:gd name="adj" fmla="val 19141"/>
            </a:avLst>
          </a:prstGeom>
          <a:solidFill>
            <a:schemeClr val="bg1"/>
          </a:solidFill>
          <a:ln w="38100">
            <a:solidFill>
              <a:schemeClr val="accent6"/>
            </a:solidFill>
            <a:miter lim="800000"/>
            <a:headEnd/>
            <a:tailEnd/>
          </a:ln>
        </p:spPr>
        <p:txBody>
          <a:bodyPr vert="horz" wrap="square" lIns="91440" tIns="45720" rIns="91440" bIns="45720" numCol="1" rtlCol="0" anchor="ctr" anchorCtr="0" compatLnSpc="1">
            <a:prstTxWarp prst="textNoShape">
              <a:avLst/>
            </a:prstTxWarp>
          </a:bodyPr>
          <a:lstStyle/>
          <a:p>
            <a:pPr algn="ctr">
              <a:spcAft>
                <a:spcPts val="600"/>
              </a:spcAft>
              <a:defRPr/>
            </a:pPr>
            <a:r>
              <a:rPr lang="en-US" sz="2400" b="1" dirty="0"/>
              <a:t>But XAI tools are computationally expensive!</a:t>
            </a:r>
          </a:p>
        </p:txBody>
      </p:sp>
    </p:spTree>
    <p:extLst>
      <p:ext uri="{BB962C8B-B14F-4D97-AF65-F5344CB8AC3E}">
        <p14:creationId xmlns:p14="http://schemas.microsoft.com/office/powerpoint/2010/main" val="338031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101"/>
                                        </p:tgtEl>
                                        <p:attrNameLst>
                                          <p:attrName>style.visibility</p:attrName>
                                        </p:attrNameLst>
                                      </p:cBhvr>
                                      <p:to>
                                        <p:strVal val="visible"/>
                                      </p:to>
                                    </p:set>
                                    <p:animEffect transition="in" filter="fade">
                                      <p:cBhvr>
                                        <p:cTn id="13" dur="500"/>
                                        <p:tgtEl>
                                          <p:spTgt spid="41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21"/>
                                        </p:tgtEl>
                                        <p:attrNameLst>
                                          <p:attrName>style.visibility</p:attrName>
                                        </p:attrNameLst>
                                      </p:cBhvr>
                                      <p:to>
                                        <p:strVal val="visible"/>
                                      </p:to>
                                    </p:set>
                                    <p:animEffect transition="in" filter="fade">
                                      <p:cBhvr>
                                        <p:cTn id="30" dur="500"/>
                                        <p:tgtEl>
                                          <p:spTgt spid="4121"/>
                                        </p:tgtEl>
                                      </p:cBhvr>
                                    </p:animEffect>
                                  </p:childTnLst>
                                </p:cTn>
                              </p:par>
                              <p:par>
                                <p:cTn id="31" presetID="10" presetClass="entr" presetSubtype="0" fill="hold" nodeType="withEffect">
                                  <p:stCondLst>
                                    <p:cond delay="0"/>
                                  </p:stCondLst>
                                  <p:childTnLst>
                                    <p:set>
                                      <p:cBhvr>
                                        <p:cTn id="32" dur="1" fill="hold">
                                          <p:stCondLst>
                                            <p:cond delay="0"/>
                                          </p:stCondLst>
                                        </p:cTn>
                                        <p:tgtEl>
                                          <p:spTgt spid="4111"/>
                                        </p:tgtEl>
                                        <p:attrNameLst>
                                          <p:attrName>style.visibility</p:attrName>
                                        </p:attrNameLst>
                                      </p:cBhvr>
                                      <p:to>
                                        <p:strVal val="visible"/>
                                      </p:to>
                                    </p:set>
                                    <p:animEffect transition="in" filter="fade">
                                      <p:cBhvr>
                                        <p:cTn id="33" dur="500"/>
                                        <p:tgtEl>
                                          <p:spTgt spid="41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107"/>
                                        </p:tgtEl>
                                        <p:attrNameLst>
                                          <p:attrName>style.visibility</p:attrName>
                                        </p:attrNameLst>
                                      </p:cBhvr>
                                      <p:to>
                                        <p:strVal val="visible"/>
                                      </p:to>
                                    </p:set>
                                    <p:animEffect transition="in" filter="fade">
                                      <p:cBhvr>
                                        <p:cTn id="48" dur="500"/>
                                        <p:tgtEl>
                                          <p:spTgt spid="4107"/>
                                        </p:tgtEl>
                                      </p:cBhvr>
                                    </p:animEffect>
                                  </p:childTnLst>
                                </p:cTn>
                              </p:par>
                              <p:par>
                                <p:cTn id="49" presetID="10" presetClass="entr" presetSubtype="0" fill="hold" nodeType="withEffect">
                                  <p:stCondLst>
                                    <p:cond delay="0"/>
                                  </p:stCondLst>
                                  <p:childTnLst>
                                    <p:set>
                                      <p:cBhvr>
                                        <p:cTn id="50" dur="1" fill="hold">
                                          <p:stCondLst>
                                            <p:cond delay="0"/>
                                          </p:stCondLst>
                                        </p:cTn>
                                        <p:tgtEl>
                                          <p:spTgt spid="4097"/>
                                        </p:tgtEl>
                                        <p:attrNameLst>
                                          <p:attrName>style.visibility</p:attrName>
                                        </p:attrNameLst>
                                      </p:cBhvr>
                                      <p:to>
                                        <p:strVal val="visible"/>
                                      </p:to>
                                    </p:set>
                                    <p:animEffect transition="in" filter="fade">
                                      <p:cBhvr>
                                        <p:cTn id="51" dur="500"/>
                                        <p:tgtEl>
                                          <p:spTgt spid="4097"/>
                                        </p:tgtEl>
                                      </p:cBhvr>
                                    </p:animEffect>
                                  </p:childTnLst>
                                </p:cTn>
                              </p:par>
                              <p:par>
                                <p:cTn id="52" presetID="10" presetClass="entr" presetSubtype="0" fill="hold" nodeType="withEffect">
                                  <p:stCondLst>
                                    <p:cond delay="0"/>
                                  </p:stCondLst>
                                  <p:childTnLst>
                                    <p:set>
                                      <p:cBhvr>
                                        <p:cTn id="53" dur="1" fill="hold">
                                          <p:stCondLst>
                                            <p:cond delay="0"/>
                                          </p:stCondLst>
                                        </p:cTn>
                                        <p:tgtEl>
                                          <p:spTgt spid="4099"/>
                                        </p:tgtEl>
                                        <p:attrNameLst>
                                          <p:attrName>style.visibility</p:attrName>
                                        </p:attrNameLst>
                                      </p:cBhvr>
                                      <p:to>
                                        <p:strVal val="visible"/>
                                      </p:to>
                                    </p:set>
                                    <p:animEffect transition="in" filter="fade">
                                      <p:cBhvr>
                                        <p:cTn id="54" dur="500"/>
                                        <p:tgtEl>
                                          <p:spTgt spid="409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100"/>
                                        </p:tgtEl>
                                        <p:attrNameLst>
                                          <p:attrName>style.visibility</p:attrName>
                                        </p:attrNameLst>
                                      </p:cBhvr>
                                      <p:to>
                                        <p:strVal val="visible"/>
                                      </p:to>
                                    </p:set>
                                    <p:animEffect transition="in" filter="fade">
                                      <p:cBhvr>
                                        <p:cTn id="57" dur="500"/>
                                        <p:tgtEl>
                                          <p:spTgt spid="410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102"/>
                                        </p:tgtEl>
                                        <p:attrNameLst>
                                          <p:attrName>style.visibility</p:attrName>
                                        </p:attrNameLst>
                                      </p:cBhvr>
                                      <p:to>
                                        <p:strVal val="visible"/>
                                      </p:to>
                                    </p:set>
                                    <p:animEffect transition="in" filter="fade">
                                      <p:cBhvr>
                                        <p:cTn id="60" dur="500"/>
                                        <p:tgtEl>
                                          <p:spTgt spid="4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04"/>
                                        </p:tgtEl>
                                        <p:attrNameLst>
                                          <p:attrName>style.visibility</p:attrName>
                                        </p:attrNameLst>
                                      </p:cBhvr>
                                      <p:to>
                                        <p:strVal val="visible"/>
                                      </p:to>
                                    </p:set>
                                    <p:animEffect transition="in" filter="fade">
                                      <p:cBhvr>
                                        <p:cTn id="63" dur="500"/>
                                        <p:tgtEl>
                                          <p:spTgt spid="410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105"/>
                                        </p:tgtEl>
                                        <p:attrNameLst>
                                          <p:attrName>style.visibility</p:attrName>
                                        </p:attrNameLst>
                                      </p:cBhvr>
                                      <p:to>
                                        <p:strVal val="visible"/>
                                      </p:to>
                                    </p:set>
                                    <p:animEffect transition="in" filter="fade">
                                      <p:cBhvr>
                                        <p:cTn id="66" dur="500"/>
                                        <p:tgtEl>
                                          <p:spTgt spid="410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124"/>
                                        </p:tgtEl>
                                        <p:attrNameLst>
                                          <p:attrName>style.visibility</p:attrName>
                                        </p:attrNameLst>
                                      </p:cBhvr>
                                      <p:to>
                                        <p:strVal val="visible"/>
                                      </p:to>
                                    </p:set>
                                    <p:animEffect transition="in" filter="fade">
                                      <p:cBhvr>
                                        <p:cTn id="72" dur="500"/>
                                        <p:tgtEl>
                                          <p:spTgt spid="41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par>
                                <p:cTn id="76" presetID="10" presetClass="entr" presetSubtype="0"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7" grpId="0" animBg="1"/>
      <p:bldP spid="6" grpId="0"/>
      <p:bldP spid="35" grpId="0"/>
      <p:bldP spid="4100" grpId="0"/>
      <p:bldP spid="4102" grpId="0"/>
      <p:bldP spid="4104" grpId="0" animBg="1"/>
      <p:bldP spid="4105" grpId="0"/>
      <p:bldP spid="3" grpId="0"/>
      <p:bldP spid="8" grpId="0"/>
      <p:bldP spid="10" grpId="0"/>
      <p:bldP spid="40" grpId="0" animBg="1"/>
      <p:bldP spid="4124" grpId="0" animBg="1"/>
      <p:bldP spid="43" grpId="0" animBg="1"/>
      <p:bldP spid="4121" grpId="0"/>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28A7-0FAC-0A97-10F5-886AE9E4F822}"/>
              </a:ext>
            </a:extLst>
          </p:cNvPr>
          <p:cNvSpPr>
            <a:spLocks noGrp="1"/>
          </p:cNvSpPr>
          <p:nvPr>
            <p:ph type="title"/>
          </p:nvPr>
        </p:nvSpPr>
        <p:spPr/>
        <p:txBody>
          <a:bodyPr>
            <a:normAutofit fontScale="90000"/>
          </a:bodyPr>
          <a:lstStyle/>
          <a:p>
            <a:r>
              <a:rPr lang="en-US" sz="4000" dirty="0"/>
              <a:t>Solving </a:t>
            </a:r>
            <a:r>
              <a:rPr lang="en-US" sz="4000" dirty="0">
                <a:solidFill>
                  <a:srgbClr val="FFC000"/>
                </a:solidFill>
              </a:rPr>
              <a:t>Challenge 2</a:t>
            </a:r>
            <a:r>
              <a:rPr lang="en-US" sz="4000" dirty="0"/>
              <a:t>: Enforcing Skewed Distribution of Feature Importance via XAI Loss Function </a:t>
            </a:r>
          </a:p>
        </p:txBody>
      </p:sp>
      <p:sp>
        <p:nvSpPr>
          <p:cNvPr id="4" name="Slide Number Placeholder 3">
            <a:extLst>
              <a:ext uri="{FF2B5EF4-FFF2-40B4-BE49-F238E27FC236}">
                <a16:creationId xmlns:a16="http://schemas.microsoft.com/office/drawing/2014/main" id="{229D0FD2-9BA9-A998-C8C7-B03B0B5F4766}"/>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5" name="Rectangle: Rounded Corners 4">
            <a:extLst>
              <a:ext uri="{FF2B5EF4-FFF2-40B4-BE49-F238E27FC236}">
                <a16:creationId xmlns:a16="http://schemas.microsoft.com/office/drawing/2014/main" id="{1E56DAF6-E4B7-C569-C4EE-521C95ECBFA5}"/>
              </a:ext>
            </a:extLst>
          </p:cNvPr>
          <p:cNvSpPr/>
          <p:nvPr/>
        </p:nvSpPr>
        <p:spPr bwMode="auto">
          <a:xfrm>
            <a:off x="740230" y="1244351"/>
            <a:ext cx="4760686" cy="1413756"/>
          </a:xfrm>
          <a:prstGeom prst="roundRect">
            <a:avLst>
              <a:gd name="adj" fmla="val 30036"/>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i="1" dirty="0">
                <a:solidFill>
                  <a:prstClr val="black"/>
                </a:solidFill>
              </a:rPr>
              <a:t>Disorder Loss:</a:t>
            </a:r>
          </a:p>
          <a:p>
            <a:pPr lvl="0" algn="ctr">
              <a:defRPr/>
            </a:pPr>
            <a:r>
              <a:rPr lang="en-US" sz="2000" dirty="0">
                <a:solidFill>
                  <a:prstClr val="black"/>
                </a:solidFill>
              </a:rPr>
              <a:t>Ensure topmost important features are extracted into the first-k channels</a:t>
            </a:r>
          </a:p>
          <a:p>
            <a:pPr lvl="0" algn="ctr">
              <a:defRPr/>
            </a:pPr>
            <a:r>
              <a:rPr lang="en-US" sz="2000" dirty="0">
                <a:solidFill>
                  <a:prstClr val="black"/>
                </a:solidFill>
                <a:sym typeface="Wingdings" panose="05000000000000000000" pitchFamily="2" charset="2"/>
              </a:rPr>
              <a:t> </a:t>
            </a:r>
            <a:r>
              <a:rPr lang="en-US" sz="2000" b="1" dirty="0">
                <a:solidFill>
                  <a:srgbClr val="C00000"/>
                </a:solidFill>
                <a:sym typeface="Wingdings" panose="05000000000000000000" pitchFamily="2" charset="2"/>
              </a:rPr>
              <a:t>Avoid online importance evaluation</a:t>
            </a:r>
            <a:endParaRPr lang="en-US" sz="2000" b="1" dirty="0">
              <a:solidFill>
                <a:srgbClr val="C00000"/>
              </a:solidFill>
            </a:endParaRPr>
          </a:p>
        </p:txBody>
      </p:sp>
      <p:sp>
        <p:nvSpPr>
          <p:cNvPr id="6" name="Rectangle: Rounded Corners 5">
            <a:extLst>
              <a:ext uri="{FF2B5EF4-FFF2-40B4-BE49-F238E27FC236}">
                <a16:creationId xmlns:a16="http://schemas.microsoft.com/office/drawing/2014/main" id="{1B698BEB-B8B8-4066-8790-98A13B4CDBDD}"/>
              </a:ext>
            </a:extLst>
          </p:cNvPr>
          <p:cNvSpPr/>
          <p:nvPr/>
        </p:nvSpPr>
        <p:spPr bwMode="auto">
          <a:xfrm>
            <a:off x="6691085" y="1266287"/>
            <a:ext cx="4760686" cy="1419683"/>
          </a:xfrm>
          <a:prstGeom prst="roundRect">
            <a:avLst>
              <a:gd name="adj" fmla="val 30036"/>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i="1" dirty="0">
                <a:solidFill>
                  <a:prstClr val="black"/>
                </a:solidFill>
              </a:rPr>
              <a:t>Skewness Loss:</a:t>
            </a:r>
          </a:p>
          <a:p>
            <a:pPr lvl="0" algn="ctr">
              <a:defRPr/>
            </a:pPr>
            <a:r>
              <a:rPr lang="en-US" sz="2000" dirty="0">
                <a:solidFill>
                  <a:prstClr val="black"/>
                </a:solidFill>
              </a:rPr>
              <a:t>Enhance the importance of top-k features to </a:t>
            </a:r>
            <a:r>
              <a:rPr lang="en-US" sz="2000" b="1" dirty="0">
                <a:solidFill>
                  <a:srgbClr val="C00000"/>
                </a:solidFill>
              </a:rPr>
              <a:t>ensure compressibility of the others</a:t>
            </a:r>
          </a:p>
        </p:txBody>
      </p:sp>
      <p:sp>
        <p:nvSpPr>
          <p:cNvPr id="8" name="Rectangle 7">
            <a:extLst>
              <a:ext uri="{FF2B5EF4-FFF2-40B4-BE49-F238E27FC236}">
                <a16:creationId xmlns:a16="http://schemas.microsoft.com/office/drawing/2014/main" id="{C109452E-BF65-E600-A677-590E4E6ED56E}"/>
              </a:ext>
            </a:extLst>
          </p:cNvPr>
          <p:cNvSpPr/>
          <p:nvPr/>
        </p:nvSpPr>
        <p:spPr bwMode="auto">
          <a:xfrm>
            <a:off x="1681505" y="4162968"/>
            <a:ext cx="392136" cy="99313"/>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9F3ABE20-B4B2-DCFF-FA34-2DC3FF1BA704}"/>
              </a:ext>
            </a:extLst>
          </p:cNvPr>
          <p:cNvSpPr/>
          <p:nvPr/>
        </p:nvSpPr>
        <p:spPr bwMode="auto">
          <a:xfrm>
            <a:off x="2245391" y="3476759"/>
            <a:ext cx="392136" cy="781420"/>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B6DC8A55-F7DD-2F84-BE56-10756A6BA65F}"/>
              </a:ext>
            </a:extLst>
          </p:cNvPr>
          <p:cNvSpPr/>
          <p:nvPr/>
        </p:nvSpPr>
        <p:spPr bwMode="auto">
          <a:xfrm>
            <a:off x="2809277" y="3699012"/>
            <a:ext cx="392136" cy="559166"/>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6715FB4F-0913-0AC2-28BF-5177300CAFA5}"/>
              </a:ext>
            </a:extLst>
          </p:cNvPr>
          <p:cNvSpPr/>
          <p:nvPr/>
        </p:nvSpPr>
        <p:spPr bwMode="auto">
          <a:xfrm>
            <a:off x="3373163" y="4162968"/>
            <a:ext cx="392136" cy="95208"/>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AA1A4193-B649-8C56-B308-B7477050EEA1}"/>
              </a:ext>
            </a:extLst>
          </p:cNvPr>
          <p:cNvSpPr/>
          <p:nvPr/>
        </p:nvSpPr>
        <p:spPr bwMode="auto">
          <a:xfrm>
            <a:off x="3937049" y="3921265"/>
            <a:ext cx="392136" cy="336911"/>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3" name="Straight Arrow Connector 12">
            <a:extLst>
              <a:ext uri="{FF2B5EF4-FFF2-40B4-BE49-F238E27FC236}">
                <a16:creationId xmlns:a16="http://schemas.microsoft.com/office/drawing/2014/main" id="{1C22DA5A-58CD-AC9A-72A7-6373ECBC2D43}"/>
              </a:ext>
            </a:extLst>
          </p:cNvPr>
          <p:cNvCxnSpPr/>
          <p:nvPr/>
        </p:nvCxnSpPr>
        <p:spPr>
          <a:xfrm flipV="1">
            <a:off x="1378062" y="2944472"/>
            <a:ext cx="0" cy="13178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C90963-9D01-6D59-5ABD-EE1B37FBA82C}"/>
              </a:ext>
            </a:extLst>
          </p:cNvPr>
          <p:cNvCxnSpPr>
            <a:cxnSpLocks/>
          </p:cNvCxnSpPr>
          <p:nvPr/>
        </p:nvCxnSpPr>
        <p:spPr>
          <a:xfrm>
            <a:off x="1378062" y="4262284"/>
            <a:ext cx="3492119"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53BDB2A-5EDB-AABB-02B8-BF2029671AC4}"/>
              </a:ext>
            </a:extLst>
          </p:cNvPr>
          <p:cNvSpPr txBox="1"/>
          <p:nvPr/>
        </p:nvSpPr>
        <p:spPr>
          <a:xfrm rot="16200000">
            <a:off x="362701" y="3410994"/>
            <a:ext cx="15010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a:ea typeface="+mn-ea"/>
                <a:cs typeface="+mn-cs"/>
              </a:rPr>
              <a:t>Importance</a:t>
            </a:r>
          </a:p>
        </p:txBody>
      </p:sp>
      <p:sp>
        <p:nvSpPr>
          <p:cNvPr id="16" name="TextBox 15">
            <a:extLst>
              <a:ext uri="{FF2B5EF4-FFF2-40B4-BE49-F238E27FC236}">
                <a16:creationId xmlns:a16="http://schemas.microsoft.com/office/drawing/2014/main" id="{AC102AF4-D7A7-ECBB-A290-7AA3908D9E9B}"/>
              </a:ext>
            </a:extLst>
          </p:cNvPr>
          <p:cNvSpPr txBox="1"/>
          <p:nvPr/>
        </p:nvSpPr>
        <p:spPr>
          <a:xfrm>
            <a:off x="2250888" y="4262281"/>
            <a:ext cx="1725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a:ea typeface="+mn-ea"/>
                <a:cs typeface="+mn-cs"/>
              </a:rPr>
              <a:t>Feature index</a:t>
            </a:r>
          </a:p>
        </p:txBody>
      </p:sp>
      <p:sp>
        <p:nvSpPr>
          <p:cNvPr id="17" name="TextBox 16">
            <a:extLst>
              <a:ext uri="{FF2B5EF4-FFF2-40B4-BE49-F238E27FC236}">
                <a16:creationId xmlns:a16="http://schemas.microsoft.com/office/drawing/2014/main" id="{E3F616A9-A8EE-045E-7C90-A07765D1C5B1}"/>
              </a:ext>
            </a:extLst>
          </p:cNvPr>
          <p:cNvSpPr txBox="1"/>
          <p:nvPr/>
        </p:nvSpPr>
        <p:spPr>
          <a:xfrm>
            <a:off x="1609205" y="3841257"/>
            <a:ext cx="628904"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0.05</a:t>
            </a:r>
          </a:p>
        </p:txBody>
      </p:sp>
      <p:sp>
        <p:nvSpPr>
          <p:cNvPr id="18" name="TextBox 17">
            <a:extLst>
              <a:ext uri="{FF2B5EF4-FFF2-40B4-BE49-F238E27FC236}">
                <a16:creationId xmlns:a16="http://schemas.microsoft.com/office/drawing/2014/main" id="{3A548315-EDA8-0A3F-140F-3715C1446D58}"/>
              </a:ext>
            </a:extLst>
          </p:cNvPr>
          <p:cNvSpPr txBox="1"/>
          <p:nvPr/>
        </p:nvSpPr>
        <p:spPr>
          <a:xfrm>
            <a:off x="2212447" y="3157670"/>
            <a:ext cx="533270"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0.4</a:t>
            </a:r>
          </a:p>
        </p:txBody>
      </p:sp>
      <p:sp>
        <p:nvSpPr>
          <p:cNvPr id="19" name="TextBox 18">
            <a:extLst>
              <a:ext uri="{FF2B5EF4-FFF2-40B4-BE49-F238E27FC236}">
                <a16:creationId xmlns:a16="http://schemas.microsoft.com/office/drawing/2014/main" id="{9A7BA8DE-765B-9F24-82AA-79ACD33D1D95}"/>
              </a:ext>
            </a:extLst>
          </p:cNvPr>
          <p:cNvSpPr txBox="1"/>
          <p:nvPr/>
        </p:nvSpPr>
        <p:spPr>
          <a:xfrm>
            <a:off x="2778661" y="3365685"/>
            <a:ext cx="533270"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0.3</a:t>
            </a:r>
          </a:p>
        </p:txBody>
      </p:sp>
      <p:sp>
        <p:nvSpPr>
          <p:cNvPr id="20" name="TextBox 19">
            <a:extLst>
              <a:ext uri="{FF2B5EF4-FFF2-40B4-BE49-F238E27FC236}">
                <a16:creationId xmlns:a16="http://schemas.microsoft.com/office/drawing/2014/main" id="{36A644A3-738B-8F54-C646-44C7DDCC28B1}"/>
              </a:ext>
            </a:extLst>
          </p:cNvPr>
          <p:cNvSpPr txBox="1"/>
          <p:nvPr/>
        </p:nvSpPr>
        <p:spPr>
          <a:xfrm>
            <a:off x="3287579" y="3848802"/>
            <a:ext cx="6359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0.05</a:t>
            </a:r>
          </a:p>
        </p:txBody>
      </p:sp>
      <p:sp>
        <p:nvSpPr>
          <p:cNvPr id="21" name="TextBox 20">
            <a:extLst>
              <a:ext uri="{FF2B5EF4-FFF2-40B4-BE49-F238E27FC236}">
                <a16:creationId xmlns:a16="http://schemas.microsoft.com/office/drawing/2014/main" id="{03B0FF8A-942B-304A-E843-2DD181702B15}"/>
              </a:ext>
            </a:extLst>
          </p:cNvPr>
          <p:cNvSpPr txBox="1"/>
          <p:nvPr/>
        </p:nvSpPr>
        <p:spPr>
          <a:xfrm>
            <a:off x="3910047" y="3595660"/>
            <a:ext cx="4877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0.2</a:t>
            </a:r>
          </a:p>
        </p:txBody>
      </p:sp>
      <p:sp>
        <p:nvSpPr>
          <p:cNvPr id="22" name="TextBox 21">
            <a:extLst>
              <a:ext uri="{FF2B5EF4-FFF2-40B4-BE49-F238E27FC236}">
                <a16:creationId xmlns:a16="http://schemas.microsoft.com/office/drawing/2014/main" id="{736BBFB5-318B-2A3A-BB60-8254335F10CF}"/>
              </a:ext>
            </a:extLst>
          </p:cNvPr>
          <p:cNvSpPr txBox="1"/>
          <p:nvPr/>
        </p:nvSpPr>
        <p:spPr>
          <a:xfrm>
            <a:off x="4066120" y="3184471"/>
            <a:ext cx="1542867"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Calibri"/>
                <a:ea typeface="+mn-ea"/>
                <a:cs typeface="+mn-cs"/>
              </a:rPr>
              <a:t>Random order</a:t>
            </a:r>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C4F41EC6-7941-9745-A7C4-1F46D67BFBB2}"/>
              </a:ext>
            </a:extLst>
          </p:cNvPr>
          <p:cNvSpPr/>
          <p:nvPr/>
        </p:nvSpPr>
        <p:spPr bwMode="auto">
          <a:xfrm>
            <a:off x="1681505" y="2852415"/>
            <a:ext cx="339160" cy="143781"/>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F911773A-2FBE-CCAD-502D-AD0278215374}"/>
              </a:ext>
            </a:extLst>
          </p:cNvPr>
          <p:cNvSpPr/>
          <p:nvPr/>
        </p:nvSpPr>
        <p:spPr bwMode="auto">
          <a:xfrm>
            <a:off x="3362888" y="2833822"/>
            <a:ext cx="339160" cy="143781"/>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EA3D3E49-CE61-B62F-3F19-B490A0DE3EF8}"/>
              </a:ext>
            </a:extLst>
          </p:cNvPr>
          <p:cNvSpPr txBox="1"/>
          <p:nvPr/>
        </p:nvSpPr>
        <p:spPr>
          <a:xfrm>
            <a:off x="3693423" y="2735527"/>
            <a:ext cx="14119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 remote NN</a:t>
            </a:r>
          </a:p>
        </p:txBody>
      </p:sp>
      <p:sp>
        <p:nvSpPr>
          <p:cNvPr id="26" name="TextBox 25">
            <a:extLst>
              <a:ext uri="{FF2B5EF4-FFF2-40B4-BE49-F238E27FC236}">
                <a16:creationId xmlns:a16="http://schemas.microsoft.com/office/drawing/2014/main" id="{DC4D0C03-12C7-D958-21FB-7AC8053933A5}"/>
              </a:ext>
            </a:extLst>
          </p:cNvPr>
          <p:cNvSpPr txBox="1"/>
          <p:nvPr/>
        </p:nvSpPr>
        <p:spPr>
          <a:xfrm>
            <a:off x="2017827" y="2736180"/>
            <a:ext cx="12403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 local NN</a:t>
            </a:r>
          </a:p>
        </p:txBody>
      </p:sp>
      <p:cxnSp>
        <p:nvCxnSpPr>
          <p:cNvPr id="31" name="Straight Arrow Connector 30">
            <a:extLst>
              <a:ext uri="{FF2B5EF4-FFF2-40B4-BE49-F238E27FC236}">
                <a16:creationId xmlns:a16="http://schemas.microsoft.com/office/drawing/2014/main" id="{1AB643C6-082D-DAFA-E0C5-A2F25F3488BB}"/>
              </a:ext>
            </a:extLst>
          </p:cNvPr>
          <p:cNvCxnSpPr/>
          <p:nvPr/>
        </p:nvCxnSpPr>
        <p:spPr>
          <a:xfrm flipV="1">
            <a:off x="1378062" y="5085438"/>
            <a:ext cx="0" cy="13178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FA419F5-A166-FB0D-AEF4-5E71D39F54C4}"/>
              </a:ext>
            </a:extLst>
          </p:cNvPr>
          <p:cNvCxnSpPr>
            <a:cxnSpLocks/>
          </p:cNvCxnSpPr>
          <p:nvPr/>
        </p:nvCxnSpPr>
        <p:spPr>
          <a:xfrm>
            <a:off x="1378062" y="6403250"/>
            <a:ext cx="3492119"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B52A115-AF6E-61A9-198E-61C4AFECA61C}"/>
              </a:ext>
            </a:extLst>
          </p:cNvPr>
          <p:cNvSpPr txBox="1"/>
          <p:nvPr/>
        </p:nvSpPr>
        <p:spPr>
          <a:xfrm rot="16200000">
            <a:off x="361668" y="5512232"/>
            <a:ext cx="15010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a:ea typeface="+mn-ea"/>
                <a:cs typeface="+mn-cs"/>
              </a:rPr>
              <a:t>Importance</a:t>
            </a:r>
          </a:p>
        </p:txBody>
      </p:sp>
      <p:sp>
        <p:nvSpPr>
          <p:cNvPr id="34" name="TextBox 33">
            <a:extLst>
              <a:ext uri="{FF2B5EF4-FFF2-40B4-BE49-F238E27FC236}">
                <a16:creationId xmlns:a16="http://schemas.microsoft.com/office/drawing/2014/main" id="{47BA27CF-545F-26A8-7D22-3326C8AFC3CE}"/>
              </a:ext>
            </a:extLst>
          </p:cNvPr>
          <p:cNvSpPr txBox="1"/>
          <p:nvPr/>
        </p:nvSpPr>
        <p:spPr>
          <a:xfrm>
            <a:off x="2238202" y="6416082"/>
            <a:ext cx="1725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a:ea typeface="+mn-ea"/>
                <a:cs typeface="+mn-cs"/>
              </a:rPr>
              <a:t>Feature index</a:t>
            </a:r>
          </a:p>
        </p:txBody>
      </p:sp>
      <p:grpSp>
        <p:nvGrpSpPr>
          <p:cNvPr id="35" name="Group 34">
            <a:extLst>
              <a:ext uri="{FF2B5EF4-FFF2-40B4-BE49-F238E27FC236}">
                <a16:creationId xmlns:a16="http://schemas.microsoft.com/office/drawing/2014/main" id="{3A905075-C191-9709-2946-45EB767139D0}"/>
              </a:ext>
            </a:extLst>
          </p:cNvPr>
          <p:cNvGrpSpPr/>
          <p:nvPr/>
        </p:nvGrpSpPr>
        <p:grpSpPr>
          <a:xfrm>
            <a:off x="2723111" y="5972867"/>
            <a:ext cx="628904" cy="421024"/>
            <a:chOff x="7307218" y="5879257"/>
            <a:chExt cx="628904" cy="421024"/>
          </a:xfrm>
        </p:grpSpPr>
        <p:sp>
          <p:nvSpPr>
            <p:cNvPr id="36" name="Rectangle 35">
              <a:extLst>
                <a:ext uri="{FF2B5EF4-FFF2-40B4-BE49-F238E27FC236}">
                  <a16:creationId xmlns:a16="http://schemas.microsoft.com/office/drawing/2014/main" id="{07E8477B-9A87-F2E2-4B06-161AEFDD211A}"/>
                </a:ext>
              </a:extLst>
            </p:cNvPr>
            <p:cNvSpPr/>
            <p:nvPr/>
          </p:nvSpPr>
          <p:spPr bwMode="auto">
            <a:xfrm>
              <a:off x="7379518" y="6200968"/>
              <a:ext cx="392136" cy="99313"/>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5569D65D-741C-44D7-BA24-5ADDE894EBEE}"/>
                </a:ext>
              </a:extLst>
            </p:cNvPr>
            <p:cNvSpPr txBox="1"/>
            <p:nvPr/>
          </p:nvSpPr>
          <p:spPr>
            <a:xfrm>
              <a:off x="7307218" y="5879257"/>
              <a:ext cx="628904"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0.05</a:t>
              </a:r>
            </a:p>
          </p:txBody>
        </p:sp>
      </p:grpSp>
      <p:grpSp>
        <p:nvGrpSpPr>
          <p:cNvPr id="38" name="Group 37">
            <a:extLst>
              <a:ext uri="{FF2B5EF4-FFF2-40B4-BE49-F238E27FC236}">
                <a16:creationId xmlns:a16="http://schemas.microsoft.com/office/drawing/2014/main" id="{47DD52FF-ADA4-A179-BBEC-B3C6EFE2A21C}"/>
              </a:ext>
            </a:extLst>
          </p:cNvPr>
          <p:cNvGrpSpPr/>
          <p:nvPr/>
        </p:nvGrpSpPr>
        <p:grpSpPr>
          <a:xfrm>
            <a:off x="2218883" y="5286398"/>
            <a:ext cx="533270" cy="1100509"/>
            <a:chOff x="7910460" y="5195670"/>
            <a:chExt cx="533270" cy="1100509"/>
          </a:xfrm>
        </p:grpSpPr>
        <p:sp>
          <p:nvSpPr>
            <p:cNvPr id="39" name="Rectangle 38">
              <a:extLst>
                <a:ext uri="{FF2B5EF4-FFF2-40B4-BE49-F238E27FC236}">
                  <a16:creationId xmlns:a16="http://schemas.microsoft.com/office/drawing/2014/main" id="{70B24256-AD83-C132-22D5-7BCBEBE0CC19}"/>
                </a:ext>
              </a:extLst>
            </p:cNvPr>
            <p:cNvSpPr/>
            <p:nvPr/>
          </p:nvSpPr>
          <p:spPr bwMode="auto">
            <a:xfrm>
              <a:off x="7943404" y="5514759"/>
              <a:ext cx="392136" cy="781420"/>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91BB5D8A-11D2-F768-1DD8-505070BCD8CE}"/>
                </a:ext>
              </a:extLst>
            </p:cNvPr>
            <p:cNvSpPr txBox="1"/>
            <p:nvPr/>
          </p:nvSpPr>
          <p:spPr>
            <a:xfrm>
              <a:off x="7910460" y="5195670"/>
              <a:ext cx="533270"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0.4</a:t>
              </a:r>
            </a:p>
          </p:txBody>
        </p:sp>
      </p:grpSp>
      <p:grpSp>
        <p:nvGrpSpPr>
          <p:cNvPr id="41" name="Group 40">
            <a:extLst>
              <a:ext uri="{FF2B5EF4-FFF2-40B4-BE49-F238E27FC236}">
                <a16:creationId xmlns:a16="http://schemas.microsoft.com/office/drawing/2014/main" id="{2F753CFE-27EC-A3B8-1CFF-8208ED495493}"/>
              </a:ext>
            </a:extLst>
          </p:cNvPr>
          <p:cNvGrpSpPr/>
          <p:nvPr/>
        </p:nvGrpSpPr>
        <p:grpSpPr>
          <a:xfrm>
            <a:off x="1654415" y="5499217"/>
            <a:ext cx="533270" cy="892493"/>
            <a:chOff x="8476674" y="5403685"/>
            <a:chExt cx="533270" cy="892493"/>
          </a:xfrm>
        </p:grpSpPr>
        <p:sp>
          <p:nvSpPr>
            <p:cNvPr id="42" name="Rectangle 41">
              <a:extLst>
                <a:ext uri="{FF2B5EF4-FFF2-40B4-BE49-F238E27FC236}">
                  <a16:creationId xmlns:a16="http://schemas.microsoft.com/office/drawing/2014/main" id="{F944E765-8CCC-6491-7FD3-A03444F550C8}"/>
                </a:ext>
              </a:extLst>
            </p:cNvPr>
            <p:cNvSpPr/>
            <p:nvPr/>
          </p:nvSpPr>
          <p:spPr bwMode="auto">
            <a:xfrm>
              <a:off x="8507290" y="5737012"/>
              <a:ext cx="392136" cy="559166"/>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F66369B3-263A-305B-FC97-F08C1127C8A8}"/>
                </a:ext>
              </a:extLst>
            </p:cNvPr>
            <p:cNvSpPr txBox="1"/>
            <p:nvPr/>
          </p:nvSpPr>
          <p:spPr>
            <a:xfrm>
              <a:off x="8476674" y="5403685"/>
              <a:ext cx="533270" cy="3714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0.3</a:t>
              </a:r>
            </a:p>
          </p:txBody>
        </p:sp>
      </p:grpSp>
      <p:grpSp>
        <p:nvGrpSpPr>
          <p:cNvPr id="44" name="Group 43">
            <a:extLst>
              <a:ext uri="{FF2B5EF4-FFF2-40B4-BE49-F238E27FC236}">
                <a16:creationId xmlns:a16="http://schemas.microsoft.com/office/drawing/2014/main" id="{C987B1B9-5837-A523-33E3-75DA5A82FD42}"/>
              </a:ext>
            </a:extLst>
          </p:cNvPr>
          <p:cNvGrpSpPr/>
          <p:nvPr/>
        </p:nvGrpSpPr>
        <p:grpSpPr>
          <a:xfrm>
            <a:off x="3287579" y="5981478"/>
            <a:ext cx="635969" cy="409374"/>
            <a:chOff x="8985592" y="5886802"/>
            <a:chExt cx="635969" cy="409374"/>
          </a:xfrm>
        </p:grpSpPr>
        <p:sp>
          <p:nvSpPr>
            <p:cNvPr id="45" name="Rectangle 44">
              <a:extLst>
                <a:ext uri="{FF2B5EF4-FFF2-40B4-BE49-F238E27FC236}">
                  <a16:creationId xmlns:a16="http://schemas.microsoft.com/office/drawing/2014/main" id="{BE69875E-42FA-B626-EC2F-53A130F9A671}"/>
                </a:ext>
              </a:extLst>
            </p:cNvPr>
            <p:cNvSpPr/>
            <p:nvPr/>
          </p:nvSpPr>
          <p:spPr bwMode="auto">
            <a:xfrm>
              <a:off x="9071176" y="6200968"/>
              <a:ext cx="392136" cy="95208"/>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TextBox 45">
              <a:extLst>
                <a:ext uri="{FF2B5EF4-FFF2-40B4-BE49-F238E27FC236}">
                  <a16:creationId xmlns:a16="http://schemas.microsoft.com/office/drawing/2014/main" id="{D08978FC-E1E9-BD86-612B-15AD1356BE01}"/>
                </a:ext>
              </a:extLst>
            </p:cNvPr>
            <p:cNvSpPr txBox="1"/>
            <p:nvPr/>
          </p:nvSpPr>
          <p:spPr>
            <a:xfrm>
              <a:off x="8985592" y="5886802"/>
              <a:ext cx="6359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0.05</a:t>
              </a:r>
            </a:p>
          </p:txBody>
        </p:sp>
      </p:grpSp>
      <p:grpSp>
        <p:nvGrpSpPr>
          <p:cNvPr id="47" name="Group 46">
            <a:extLst>
              <a:ext uri="{FF2B5EF4-FFF2-40B4-BE49-F238E27FC236}">
                <a16:creationId xmlns:a16="http://schemas.microsoft.com/office/drawing/2014/main" id="{CB0E706B-0F76-67C9-CBCD-3BC55CDE1D70}"/>
              </a:ext>
            </a:extLst>
          </p:cNvPr>
          <p:cNvGrpSpPr/>
          <p:nvPr/>
        </p:nvGrpSpPr>
        <p:grpSpPr>
          <a:xfrm>
            <a:off x="3931817" y="5724391"/>
            <a:ext cx="487720" cy="662516"/>
            <a:chOff x="9608060" y="5633660"/>
            <a:chExt cx="487720" cy="662516"/>
          </a:xfrm>
        </p:grpSpPr>
        <p:sp>
          <p:nvSpPr>
            <p:cNvPr id="48" name="Rectangle 47">
              <a:extLst>
                <a:ext uri="{FF2B5EF4-FFF2-40B4-BE49-F238E27FC236}">
                  <a16:creationId xmlns:a16="http://schemas.microsoft.com/office/drawing/2014/main" id="{94BF8BC9-6B00-DEED-4146-B780E6C56272}"/>
                </a:ext>
              </a:extLst>
            </p:cNvPr>
            <p:cNvSpPr/>
            <p:nvPr/>
          </p:nvSpPr>
          <p:spPr bwMode="auto">
            <a:xfrm>
              <a:off x="9635062" y="5959265"/>
              <a:ext cx="392136" cy="336911"/>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TextBox 48">
              <a:extLst>
                <a:ext uri="{FF2B5EF4-FFF2-40B4-BE49-F238E27FC236}">
                  <a16:creationId xmlns:a16="http://schemas.microsoft.com/office/drawing/2014/main" id="{5FE85DBB-21BE-B5DD-5C02-9793DBAE61A1}"/>
                </a:ext>
              </a:extLst>
            </p:cNvPr>
            <p:cNvSpPr txBox="1"/>
            <p:nvPr/>
          </p:nvSpPr>
          <p:spPr>
            <a:xfrm>
              <a:off x="9608060" y="5633660"/>
              <a:ext cx="4877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0.2</a:t>
              </a:r>
            </a:p>
          </p:txBody>
        </p:sp>
      </p:grpSp>
      <p:sp>
        <p:nvSpPr>
          <p:cNvPr id="50" name="Oval 49">
            <a:extLst>
              <a:ext uri="{FF2B5EF4-FFF2-40B4-BE49-F238E27FC236}">
                <a16:creationId xmlns:a16="http://schemas.microsoft.com/office/drawing/2014/main" id="{1F286218-794A-DF09-D1CA-4B9AD37A1E85}"/>
              </a:ext>
            </a:extLst>
          </p:cNvPr>
          <p:cNvSpPr/>
          <p:nvPr/>
        </p:nvSpPr>
        <p:spPr bwMode="auto">
          <a:xfrm>
            <a:off x="1530129" y="5512543"/>
            <a:ext cx="711815" cy="396514"/>
          </a:xfrm>
          <a:prstGeom prst="ellipse">
            <a:avLst/>
          </a:prstGeom>
          <a:noFill/>
          <a:ln w="1905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val 50">
            <a:extLst>
              <a:ext uri="{FF2B5EF4-FFF2-40B4-BE49-F238E27FC236}">
                <a16:creationId xmlns:a16="http://schemas.microsoft.com/office/drawing/2014/main" id="{EEA7BAE2-4F3B-2E70-DEF0-0D135C9186B9}"/>
              </a:ext>
            </a:extLst>
          </p:cNvPr>
          <p:cNvSpPr/>
          <p:nvPr/>
        </p:nvSpPr>
        <p:spPr bwMode="auto">
          <a:xfrm>
            <a:off x="3798979" y="5716011"/>
            <a:ext cx="711815" cy="396514"/>
          </a:xfrm>
          <a:prstGeom prst="ellipse">
            <a:avLst/>
          </a:prstGeom>
          <a:noFill/>
          <a:ln w="1905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753A746E-65C5-5F37-13D1-89DF2E59041C}"/>
              </a:ext>
            </a:extLst>
          </p:cNvPr>
          <p:cNvSpPr txBox="1"/>
          <p:nvPr/>
        </p:nvSpPr>
        <p:spPr>
          <a:xfrm>
            <a:off x="1627381" y="5157073"/>
            <a:ext cx="650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min</a:t>
            </a:r>
          </a:p>
        </p:txBody>
      </p:sp>
      <p:sp>
        <p:nvSpPr>
          <p:cNvPr id="53" name="TextBox 52">
            <a:extLst>
              <a:ext uri="{FF2B5EF4-FFF2-40B4-BE49-F238E27FC236}">
                <a16:creationId xmlns:a16="http://schemas.microsoft.com/office/drawing/2014/main" id="{48415EE6-6910-9A2D-93DD-A52D23BC68B1}"/>
              </a:ext>
            </a:extLst>
          </p:cNvPr>
          <p:cNvSpPr txBox="1"/>
          <p:nvPr/>
        </p:nvSpPr>
        <p:spPr>
          <a:xfrm>
            <a:off x="4483383" y="5684954"/>
            <a:ext cx="650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max</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0A56048-390F-62DF-36A7-4538987F946F}"/>
                  </a:ext>
                </a:extLst>
              </p:cNvPr>
              <p:cNvSpPr txBox="1"/>
              <p:nvPr/>
            </p:nvSpPr>
            <p:spPr>
              <a:xfrm>
                <a:off x="2856824" y="4980384"/>
                <a:ext cx="298826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Desired order</a:t>
                </a:r>
                <a:r>
                  <a:rPr kumimoji="0" lang="en-US" b="1" i="0" u="none" strike="noStrike" kern="1200" cap="none" spc="0" normalizeH="0" noProof="0" dirty="0">
                    <a:ln>
                      <a:noFill/>
                    </a:ln>
                    <a:solidFill>
                      <a:prstClr val="black"/>
                    </a:solidFill>
                    <a:effectLst/>
                    <a:uLnTx/>
                    <a:uFillTx/>
                    <a:latin typeface="Calibri"/>
                    <a:ea typeface="+mn-ea"/>
                    <a:cs typeface="+mn-cs"/>
                  </a:rPr>
                  <a:t>:</a:t>
                </a:r>
              </a:p>
              <a:p>
                <a:pPr lvl="0" algn="ctr">
                  <a:defRPr/>
                </a:pPr>
                <a:r>
                  <a:rPr lang="en-US" dirty="0">
                    <a:solidFill>
                      <a:prstClr val="black"/>
                    </a:solidFill>
                  </a:rPr>
                  <a:t>Ensure </a:t>
                </a:r>
                <a14:m>
                  <m:oMath xmlns:m="http://schemas.openxmlformats.org/officeDocument/2006/math">
                    <m:sSub>
                      <m:sSubPr>
                        <m:ctrlPr>
                          <a:rPr lang="en-US" i="1" smtClean="0">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min</m:t>
                        </m:r>
                      </m:e>
                      <m:sub>
                        <m:r>
                          <m:rPr>
                            <m:sty m:val="p"/>
                          </m:rPr>
                          <a:rPr lang="en-US">
                            <a:solidFill>
                              <a:srgbClr val="0070C0"/>
                            </a:solidFill>
                            <a:latin typeface="Cambria Math" panose="02040503050406030204" pitchFamily="18" charset="0"/>
                          </a:rPr>
                          <m:t>local</m:t>
                        </m:r>
                      </m:sub>
                    </m:sSub>
                    <m:r>
                      <a:rPr lang="en-US" i="1">
                        <a:solidFill>
                          <a:prstClr val="black"/>
                        </a:solidFill>
                        <a:latin typeface="Cambria Math" panose="02040503050406030204" pitchFamily="18" charset="0"/>
                      </a:rPr>
                      <m:t>&gt;</m:t>
                    </m:r>
                    <m:sSub>
                      <m:sSubPr>
                        <m:ctrlPr>
                          <a:rPr lang="en-US" i="1" smtClean="0">
                            <a:solidFill>
                              <a:srgbClr val="0070C0"/>
                            </a:solidFill>
                            <a:latin typeface="Cambria Math" panose="02040503050406030204" pitchFamily="18" charset="0"/>
                          </a:rPr>
                        </m:ctrlPr>
                      </m:sSubPr>
                      <m:e>
                        <m:r>
                          <m:rPr>
                            <m:sty m:val="p"/>
                          </m:rPr>
                          <a:rPr lang="en-US">
                            <a:solidFill>
                              <a:srgbClr val="0070C0"/>
                            </a:solidFill>
                            <a:latin typeface="Cambria Math" panose="02040503050406030204" pitchFamily="18" charset="0"/>
                          </a:rPr>
                          <m:t>max</m:t>
                        </m:r>
                      </m:e>
                      <m:sub>
                        <m:r>
                          <m:rPr>
                            <m:sty m:val="p"/>
                          </m:rPr>
                          <a:rPr lang="en-US">
                            <a:solidFill>
                              <a:srgbClr val="0070C0"/>
                            </a:solidFill>
                            <a:latin typeface="Cambria Math" panose="02040503050406030204" pitchFamily="18" charset="0"/>
                          </a:rPr>
                          <m:t>remote</m:t>
                        </m:r>
                      </m:sub>
                    </m:sSub>
                  </m:oMath>
                </a14:m>
                <a:endParaRPr kumimoji="0" lang="en-US"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4" name="TextBox 53">
                <a:extLst>
                  <a:ext uri="{FF2B5EF4-FFF2-40B4-BE49-F238E27FC236}">
                    <a16:creationId xmlns:a16="http://schemas.microsoft.com/office/drawing/2014/main" id="{A0A56048-390F-62DF-36A7-4538987F946F}"/>
                  </a:ext>
                </a:extLst>
              </p:cNvPr>
              <p:cNvSpPr txBox="1">
                <a:spLocks noRot="1" noChangeAspect="1" noMove="1" noResize="1" noEditPoints="1" noAdjustHandles="1" noChangeArrowheads="1" noChangeShapeType="1" noTextEdit="1"/>
              </p:cNvSpPr>
              <p:nvPr/>
            </p:nvSpPr>
            <p:spPr>
              <a:xfrm>
                <a:off x="2856824" y="4980384"/>
                <a:ext cx="2988262" cy="646331"/>
              </a:xfrm>
              <a:prstGeom prst="rect">
                <a:avLst/>
              </a:prstGeom>
              <a:blipFill>
                <a:blip r:embed="rId3"/>
                <a:stretch>
                  <a:fillRect/>
                </a:stretch>
              </a:blipFill>
            </p:spPr>
            <p:txBody>
              <a:bodyPr/>
              <a:lstStyle/>
              <a:p>
                <a:r>
                  <a:rPr lang="en-US">
                    <a:noFill/>
                  </a:rPr>
                  <a:t> </a:t>
                </a:r>
              </a:p>
            </p:txBody>
          </p:sp>
        </mc:Fallback>
      </mc:AlternateContent>
      <p:sp>
        <p:nvSpPr>
          <p:cNvPr id="55" name="Arrow: Right 54">
            <a:extLst>
              <a:ext uri="{FF2B5EF4-FFF2-40B4-BE49-F238E27FC236}">
                <a16:creationId xmlns:a16="http://schemas.microsoft.com/office/drawing/2014/main" id="{50212F41-21BC-0345-1F35-8DD5A7C2C5EB}"/>
              </a:ext>
            </a:extLst>
          </p:cNvPr>
          <p:cNvSpPr/>
          <p:nvPr/>
        </p:nvSpPr>
        <p:spPr bwMode="auto">
          <a:xfrm rot="5400000">
            <a:off x="2802931" y="4607066"/>
            <a:ext cx="431071" cy="506141"/>
          </a:xfrm>
          <a:prstGeom prst="rightArrow">
            <a:avLst>
              <a:gd name="adj1" fmla="val 27049"/>
              <a:gd name="adj2" fmla="val 50000"/>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58" name="Rectangle: Rounded Corners 57">
                <a:extLst>
                  <a:ext uri="{FF2B5EF4-FFF2-40B4-BE49-F238E27FC236}">
                    <a16:creationId xmlns:a16="http://schemas.microsoft.com/office/drawing/2014/main" id="{10A3684B-C81E-7050-3687-5E31E104984B}"/>
                  </a:ext>
                </a:extLst>
              </p:cNvPr>
              <p:cNvSpPr/>
              <p:nvPr/>
            </p:nvSpPr>
            <p:spPr bwMode="auto">
              <a:xfrm>
                <a:off x="734655" y="4386400"/>
                <a:ext cx="4933515" cy="642601"/>
              </a:xfrm>
              <a:prstGeom prst="roundRect">
                <a:avLst>
                  <a:gd name="adj" fmla="val 30036"/>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14:m>
                  <m:oMathPara xmlns:m="http://schemas.openxmlformats.org/officeDocument/2006/math">
                    <m:oMathParaPr>
                      <m:jc m:val="centerGroup"/>
                    </m:oMathParaPr>
                    <m:oMath xmlns:m="http://schemas.openxmlformats.org/officeDocument/2006/math">
                      <m:sSub>
                        <m:sSubPr>
                          <m:ctrlPr>
                            <a:rPr lang="en-US" b="0" i="1" dirty="0" smtClean="0">
                              <a:solidFill>
                                <a:prstClr val="black"/>
                              </a:solidFill>
                              <a:latin typeface="Cambria Math" panose="02040503050406030204" pitchFamily="18" charset="0"/>
                            </a:rPr>
                          </m:ctrlPr>
                        </m:sSubPr>
                        <m:e>
                          <m:r>
                            <a:rPr lang="en-US" b="0" i="1" dirty="0" smtClean="0">
                              <a:solidFill>
                                <a:prstClr val="black"/>
                              </a:solidFill>
                              <a:latin typeface="Cambria Math" panose="02040503050406030204" pitchFamily="18" charset="0"/>
                            </a:rPr>
                            <m:t>𝐿</m:t>
                          </m:r>
                        </m:e>
                        <m:sub>
                          <m:r>
                            <m:rPr>
                              <m:sty m:val="p"/>
                            </m:rPr>
                            <a:rPr lang="en-US" b="0" i="0" dirty="0" smtClean="0">
                              <a:solidFill>
                                <a:prstClr val="black"/>
                              </a:solidFill>
                              <a:latin typeface="Cambria Math" panose="02040503050406030204" pitchFamily="18" charset="0"/>
                            </a:rPr>
                            <m:t>disorder</m:t>
                          </m:r>
                        </m:sub>
                      </m:sSub>
                      <m:r>
                        <a:rPr lang="en-US" b="0" i="1" dirty="0" smtClean="0">
                          <a:solidFill>
                            <a:prstClr val="black"/>
                          </a:solidFill>
                          <a:latin typeface="Cambria Math" panose="02040503050406030204" pitchFamily="18" charset="0"/>
                        </a:rPr>
                        <m:t>=</m:t>
                      </m:r>
                      <m:func>
                        <m:funcPr>
                          <m:ctrlPr>
                            <a:rPr lang="en-US" b="0" i="1" dirty="0" smtClean="0">
                              <a:solidFill>
                                <a:prstClr val="black"/>
                              </a:solidFill>
                              <a:latin typeface="Cambria Math" panose="02040503050406030204" pitchFamily="18" charset="0"/>
                            </a:rPr>
                          </m:ctrlPr>
                        </m:funcPr>
                        <m:fName>
                          <m:r>
                            <m:rPr>
                              <m:sty m:val="p"/>
                            </m:rPr>
                            <a:rPr lang="en-US" b="0" i="0" dirty="0" smtClean="0">
                              <a:solidFill>
                                <a:prstClr val="black"/>
                              </a:solidFill>
                              <a:latin typeface="Cambria Math" panose="02040503050406030204" pitchFamily="18" charset="0"/>
                            </a:rPr>
                            <m:t>max</m:t>
                          </m:r>
                        </m:fName>
                        <m:e>
                          <m:d>
                            <m:dPr>
                              <m:ctrlPr>
                                <a:rPr lang="en-US" b="0" i="1" dirty="0" smtClean="0">
                                  <a:solidFill>
                                    <a:prstClr val="black"/>
                                  </a:solidFill>
                                  <a:latin typeface="Cambria Math" panose="02040503050406030204" pitchFamily="18" charset="0"/>
                                </a:rPr>
                              </m:ctrlPr>
                            </m:dPr>
                            <m:e>
                              <m:r>
                                <a:rPr lang="en-US" b="0" i="1" dirty="0" smtClean="0">
                                  <a:solidFill>
                                    <a:prstClr val="black"/>
                                  </a:solidFill>
                                  <a:latin typeface="Cambria Math" panose="02040503050406030204" pitchFamily="18" charset="0"/>
                                </a:rPr>
                                <m:t>0,</m:t>
                              </m:r>
                              <m:func>
                                <m:funcPr>
                                  <m:ctrlPr>
                                    <a:rPr lang="en-US" i="1" dirty="0">
                                      <a:solidFill>
                                        <a:prstClr val="black"/>
                                      </a:solidFill>
                                      <a:latin typeface="Cambria Math" panose="02040503050406030204" pitchFamily="18" charset="0"/>
                                    </a:rPr>
                                  </m:ctrlPr>
                                </m:funcPr>
                                <m:fName>
                                  <m:r>
                                    <m:rPr>
                                      <m:sty m:val="p"/>
                                    </m:rPr>
                                    <a:rPr lang="en-US" dirty="0">
                                      <a:solidFill>
                                        <a:prstClr val="black"/>
                                      </a:solidFill>
                                      <a:latin typeface="Cambria Math" panose="02040503050406030204" pitchFamily="18" charset="0"/>
                                    </a:rPr>
                                    <m:t>max</m:t>
                                  </m:r>
                                </m:fName>
                                <m:e>
                                  <m:d>
                                    <m:dPr>
                                      <m:ctrlPr>
                                        <a:rPr lang="en-US" i="1" dirty="0">
                                          <a:solidFill>
                                            <a:prstClr val="black"/>
                                          </a:solidFill>
                                          <a:latin typeface="Cambria Math" panose="02040503050406030204" pitchFamily="18" charset="0"/>
                                        </a:rPr>
                                      </m:ctrlPr>
                                    </m:dPr>
                                    <m:e>
                                      <m:sSub>
                                        <m:sSubPr>
                                          <m:ctrlPr>
                                            <a:rPr lang="en-US" i="1" dirty="0">
                                              <a:solidFill>
                                                <a:prstClr val="black"/>
                                              </a:solidFill>
                                              <a:latin typeface="Cambria Math" panose="02040503050406030204" pitchFamily="18" charset="0"/>
                                            </a:rPr>
                                          </m:ctrlPr>
                                        </m:sSubPr>
                                        <m:e>
                                          <m:acc>
                                            <m:accPr>
                                              <m:chr m:val="⃗"/>
                                              <m:ctrlPr>
                                                <a:rPr lang="en-US" i="1" dirty="0">
                                                  <a:solidFill>
                                                    <a:prstClr val="black"/>
                                                  </a:solidFill>
                                                  <a:latin typeface="Cambria Math" panose="02040503050406030204" pitchFamily="18" charset="0"/>
                                                </a:rPr>
                                              </m:ctrlPr>
                                            </m:accPr>
                                            <m:e>
                                              <m:r>
                                                <a:rPr lang="en-US" i="1" dirty="0">
                                                  <a:solidFill>
                                                    <a:prstClr val="black"/>
                                                  </a:solidFill>
                                                  <a:latin typeface="Cambria Math" panose="02040503050406030204" pitchFamily="18" charset="0"/>
                                                </a:rPr>
                                                <m:t>𝐼</m:t>
                                              </m:r>
                                            </m:e>
                                          </m:acc>
                                        </m:e>
                                        <m:sub>
                                          <m:r>
                                            <m:rPr>
                                              <m:sty m:val="p"/>
                                            </m:rPr>
                                            <a:rPr lang="en-US" dirty="0">
                                              <a:solidFill>
                                                <a:prstClr val="black"/>
                                              </a:solidFill>
                                              <a:latin typeface="Cambria Math" panose="02040503050406030204" pitchFamily="18" charset="0"/>
                                            </a:rPr>
                                            <m:t>remote</m:t>
                                          </m:r>
                                        </m:sub>
                                      </m:sSub>
                                    </m:e>
                                  </m:d>
                                  <m:r>
                                    <a:rPr lang="en-US" i="1" dirty="0">
                                      <a:solidFill>
                                        <a:prstClr val="black"/>
                                      </a:solidFill>
                                      <a:latin typeface="Cambria Math" panose="02040503050406030204" pitchFamily="18" charset="0"/>
                                    </a:rPr>
                                    <m:t>−</m:t>
                                  </m:r>
                                </m:e>
                              </m:func>
                              <m:func>
                                <m:funcPr>
                                  <m:ctrlPr>
                                    <a:rPr lang="en-US" i="1" dirty="0">
                                      <a:solidFill>
                                        <a:prstClr val="black"/>
                                      </a:solidFill>
                                      <a:latin typeface="Cambria Math" panose="02040503050406030204" pitchFamily="18" charset="0"/>
                                    </a:rPr>
                                  </m:ctrlPr>
                                </m:funcPr>
                                <m:fName>
                                  <m:r>
                                    <m:rPr>
                                      <m:sty m:val="p"/>
                                    </m:rPr>
                                    <a:rPr lang="en-US" dirty="0">
                                      <a:solidFill>
                                        <a:prstClr val="black"/>
                                      </a:solidFill>
                                      <a:latin typeface="Cambria Math" panose="02040503050406030204" pitchFamily="18" charset="0"/>
                                    </a:rPr>
                                    <m:t>min</m:t>
                                  </m:r>
                                </m:fName>
                                <m:e>
                                  <m:d>
                                    <m:dPr>
                                      <m:ctrlPr>
                                        <a:rPr lang="en-US" i="1" dirty="0">
                                          <a:solidFill>
                                            <a:prstClr val="black"/>
                                          </a:solidFill>
                                          <a:latin typeface="Cambria Math" panose="02040503050406030204" pitchFamily="18" charset="0"/>
                                        </a:rPr>
                                      </m:ctrlPr>
                                    </m:dPr>
                                    <m:e>
                                      <m:sSub>
                                        <m:sSubPr>
                                          <m:ctrlPr>
                                            <a:rPr lang="en-US" i="1" dirty="0">
                                              <a:solidFill>
                                                <a:prstClr val="black"/>
                                              </a:solidFill>
                                              <a:latin typeface="Cambria Math" panose="02040503050406030204" pitchFamily="18" charset="0"/>
                                            </a:rPr>
                                          </m:ctrlPr>
                                        </m:sSubPr>
                                        <m:e>
                                          <m:acc>
                                            <m:accPr>
                                              <m:chr m:val="⃗"/>
                                              <m:ctrlPr>
                                                <a:rPr lang="en-US" i="1" dirty="0">
                                                  <a:solidFill>
                                                    <a:prstClr val="black"/>
                                                  </a:solidFill>
                                                  <a:latin typeface="Cambria Math" panose="02040503050406030204" pitchFamily="18" charset="0"/>
                                                </a:rPr>
                                              </m:ctrlPr>
                                            </m:accPr>
                                            <m:e>
                                              <m:r>
                                                <a:rPr lang="en-US" i="1" dirty="0">
                                                  <a:solidFill>
                                                    <a:prstClr val="black"/>
                                                  </a:solidFill>
                                                  <a:latin typeface="Cambria Math" panose="02040503050406030204" pitchFamily="18" charset="0"/>
                                                </a:rPr>
                                                <m:t>𝐼</m:t>
                                              </m:r>
                                            </m:e>
                                          </m:acc>
                                        </m:e>
                                        <m:sub>
                                          <m:r>
                                            <m:rPr>
                                              <m:sty m:val="p"/>
                                            </m:rPr>
                                            <a:rPr lang="en-US" dirty="0">
                                              <a:solidFill>
                                                <a:prstClr val="black"/>
                                              </a:solidFill>
                                              <a:latin typeface="Cambria Math" panose="02040503050406030204" pitchFamily="18" charset="0"/>
                                            </a:rPr>
                                            <m:t>local</m:t>
                                          </m:r>
                                        </m:sub>
                                      </m:sSub>
                                    </m:e>
                                  </m:d>
                                </m:e>
                              </m:func>
                            </m:e>
                          </m:d>
                        </m:e>
                      </m:func>
                    </m:oMath>
                  </m:oMathPara>
                </a14:m>
                <a:endParaRPr lang="en-US" sz="2000" dirty="0">
                  <a:solidFill>
                    <a:prstClr val="black"/>
                  </a:solidFill>
                </a:endParaRPr>
              </a:p>
            </p:txBody>
          </p:sp>
        </mc:Choice>
        <mc:Fallback xmlns="">
          <p:sp>
            <p:nvSpPr>
              <p:cNvPr id="58" name="Rectangle: Rounded Corners 57">
                <a:extLst>
                  <a:ext uri="{FF2B5EF4-FFF2-40B4-BE49-F238E27FC236}">
                    <a16:creationId xmlns:a16="http://schemas.microsoft.com/office/drawing/2014/main" id="{10A3684B-C81E-7050-3687-5E31E104984B}"/>
                  </a:ext>
                </a:extLst>
              </p:cNvPr>
              <p:cNvSpPr>
                <a:spLocks noRot="1" noChangeAspect="1" noMove="1" noResize="1" noEditPoints="1" noAdjustHandles="1" noChangeArrowheads="1" noChangeShapeType="1" noTextEdit="1"/>
              </p:cNvSpPr>
              <p:nvPr/>
            </p:nvSpPr>
            <p:spPr bwMode="auto">
              <a:xfrm>
                <a:off x="734655" y="4386400"/>
                <a:ext cx="4933515" cy="642601"/>
              </a:xfrm>
              <a:prstGeom prst="roundRect">
                <a:avLst>
                  <a:gd name="adj" fmla="val 30036"/>
                </a:avLst>
              </a:prstGeom>
              <a:blipFill>
                <a:blip r:embed="rId4"/>
                <a:stretch>
                  <a:fillRect/>
                </a:stretch>
              </a:blipFill>
              <a:ln w="38100">
                <a:solidFill>
                  <a:schemeClr val="accent1"/>
                </a:solidFill>
                <a:miter lim="800000"/>
                <a:headEnd/>
                <a:tailEnd/>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69304581-1628-9D7C-B60C-EC790096B111}"/>
              </a:ext>
            </a:extLst>
          </p:cNvPr>
          <p:cNvSpPr txBox="1"/>
          <p:nvPr/>
        </p:nvSpPr>
        <p:spPr>
          <a:xfrm>
            <a:off x="8064806" y="3254224"/>
            <a:ext cx="2819157"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enough compressibility</a:t>
            </a:r>
          </a:p>
        </p:txBody>
      </p:sp>
      <p:sp>
        <p:nvSpPr>
          <p:cNvPr id="71" name="Rectangle 70">
            <a:extLst>
              <a:ext uri="{FF2B5EF4-FFF2-40B4-BE49-F238E27FC236}">
                <a16:creationId xmlns:a16="http://schemas.microsoft.com/office/drawing/2014/main" id="{4DE5FE95-AB9C-C41E-4529-F282D0CA9B8B}"/>
              </a:ext>
            </a:extLst>
          </p:cNvPr>
          <p:cNvSpPr/>
          <p:nvPr/>
        </p:nvSpPr>
        <p:spPr bwMode="auto">
          <a:xfrm>
            <a:off x="7558309" y="3889264"/>
            <a:ext cx="392136" cy="373017"/>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Rectangle 71">
            <a:extLst>
              <a:ext uri="{FF2B5EF4-FFF2-40B4-BE49-F238E27FC236}">
                <a16:creationId xmlns:a16="http://schemas.microsoft.com/office/drawing/2014/main" id="{CAB68EC0-D00C-506D-C266-D126CA5BE8BA}"/>
              </a:ext>
            </a:extLst>
          </p:cNvPr>
          <p:cNvSpPr/>
          <p:nvPr/>
        </p:nvSpPr>
        <p:spPr bwMode="auto">
          <a:xfrm>
            <a:off x="8122195" y="3877575"/>
            <a:ext cx="392136" cy="380603"/>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Rectangle 72">
            <a:extLst>
              <a:ext uri="{FF2B5EF4-FFF2-40B4-BE49-F238E27FC236}">
                <a16:creationId xmlns:a16="http://schemas.microsoft.com/office/drawing/2014/main" id="{05C9F577-296C-DDFE-CA82-EFDE6652EE3C}"/>
              </a:ext>
            </a:extLst>
          </p:cNvPr>
          <p:cNvSpPr/>
          <p:nvPr/>
        </p:nvSpPr>
        <p:spPr bwMode="auto">
          <a:xfrm>
            <a:off x="8686081" y="3964992"/>
            <a:ext cx="392136" cy="293186"/>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Rectangle 73">
            <a:extLst>
              <a:ext uri="{FF2B5EF4-FFF2-40B4-BE49-F238E27FC236}">
                <a16:creationId xmlns:a16="http://schemas.microsoft.com/office/drawing/2014/main" id="{02591420-AD9E-7FE9-DB79-DEF61E13BB9D}"/>
              </a:ext>
            </a:extLst>
          </p:cNvPr>
          <p:cNvSpPr/>
          <p:nvPr/>
        </p:nvSpPr>
        <p:spPr bwMode="auto">
          <a:xfrm>
            <a:off x="9249967" y="3919622"/>
            <a:ext cx="392136" cy="338554"/>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Rectangle 74">
            <a:extLst>
              <a:ext uri="{FF2B5EF4-FFF2-40B4-BE49-F238E27FC236}">
                <a16:creationId xmlns:a16="http://schemas.microsoft.com/office/drawing/2014/main" id="{0F0E3CA3-4389-26C9-D11B-4A417C0895E9}"/>
              </a:ext>
            </a:extLst>
          </p:cNvPr>
          <p:cNvSpPr/>
          <p:nvPr/>
        </p:nvSpPr>
        <p:spPr bwMode="auto">
          <a:xfrm>
            <a:off x="9813853" y="3919622"/>
            <a:ext cx="392136" cy="338554"/>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76" name="Straight Arrow Connector 75">
            <a:extLst>
              <a:ext uri="{FF2B5EF4-FFF2-40B4-BE49-F238E27FC236}">
                <a16:creationId xmlns:a16="http://schemas.microsoft.com/office/drawing/2014/main" id="{07CEA1C8-AA4C-5083-9A3A-8BE332264CF9}"/>
              </a:ext>
            </a:extLst>
          </p:cNvPr>
          <p:cNvCxnSpPr/>
          <p:nvPr/>
        </p:nvCxnSpPr>
        <p:spPr>
          <a:xfrm flipV="1">
            <a:off x="7254866" y="2944472"/>
            <a:ext cx="0" cy="13178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277C3A1-AA0F-FBA6-3AF2-6672471225B3}"/>
              </a:ext>
            </a:extLst>
          </p:cNvPr>
          <p:cNvCxnSpPr>
            <a:cxnSpLocks/>
          </p:cNvCxnSpPr>
          <p:nvPr/>
        </p:nvCxnSpPr>
        <p:spPr>
          <a:xfrm>
            <a:off x="7254866" y="4262284"/>
            <a:ext cx="3492119"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68DE5C3-385B-041F-90BD-D1E1C0AB80AF}"/>
              </a:ext>
            </a:extLst>
          </p:cNvPr>
          <p:cNvSpPr txBox="1"/>
          <p:nvPr/>
        </p:nvSpPr>
        <p:spPr>
          <a:xfrm rot="16200000">
            <a:off x="6239505" y="3410994"/>
            <a:ext cx="15010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a:ea typeface="+mn-ea"/>
                <a:cs typeface="+mn-cs"/>
              </a:rPr>
              <a:t>Importance</a:t>
            </a:r>
          </a:p>
        </p:txBody>
      </p:sp>
      <p:sp>
        <p:nvSpPr>
          <p:cNvPr id="79" name="TextBox 78">
            <a:extLst>
              <a:ext uri="{FF2B5EF4-FFF2-40B4-BE49-F238E27FC236}">
                <a16:creationId xmlns:a16="http://schemas.microsoft.com/office/drawing/2014/main" id="{2B6CFA49-D2C8-A8E4-E02A-D221BAB66663}"/>
              </a:ext>
            </a:extLst>
          </p:cNvPr>
          <p:cNvSpPr txBox="1"/>
          <p:nvPr/>
        </p:nvSpPr>
        <p:spPr>
          <a:xfrm>
            <a:off x="8127692" y="4262281"/>
            <a:ext cx="1725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a:ea typeface="+mn-ea"/>
                <a:cs typeface="+mn-cs"/>
              </a:rPr>
              <a:t>Feature index</a:t>
            </a:r>
          </a:p>
        </p:txBody>
      </p:sp>
      <p:sp>
        <p:nvSpPr>
          <p:cNvPr id="86" name="Rectangle 85">
            <a:extLst>
              <a:ext uri="{FF2B5EF4-FFF2-40B4-BE49-F238E27FC236}">
                <a16:creationId xmlns:a16="http://schemas.microsoft.com/office/drawing/2014/main" id="{96C9163F-79D7-F182-424C-9832E960126D}"/>
              </a:ext>
            </a:extLst>
          </p:cNvPr>
          <p:cNvSpPr/>
          <p:nvPr/>
        </p:nvSpPr>
        <p:spPr bwMode="auto">
          <a:xfrm>
            <a:off x="7558309" y="2852415"/>
            <a:ext cx="339160" cy="143781"/>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8EF2195B-6794-22B0-42AC-04173D3904FA}"/>
              </a:ext>
            </a:extLst>
          </p:cNvPr>
          <p:cNvSpPr/>
          <p:nvPr/>
        </p:nvSpPr>
        <p:spPr bwMode="auto">
          <a:xfrm>
            <a:off x="9239692" y="2833822"/>
            <a:ext cx="339160" cy="143781"/>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26F6188E-8346-068D-AE04-3BF21410D2D2}"/>
              </a:ext>
            </a:extLst>
          </p:cNvPr>
          <p:cNvSpPr txBox="1"/>
          <p:nvPr/>
        </p:nvSpPr>
        <p:spPr>
          <a:xfrm>
            <a:off x="9570227" y="2735527"/>
            <a:ext cx="14119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 remote NN</a:t>
            </a:r>
          </a:p>
        </p:txBody>
      </p:sp>
      <p:sp>
        <p:nvSpPr>
          <p:cNvPr id="89" name="TextBox 88">
            <a:extLst>
              <a:ext uri="{FF2B5EF4-FFF2-40B4-BE49-F238E27FC236}">
                <a16:creationId xmlns:a16="http://schemas.microsoft.com/office/drawing/2014/main" id="{1C25A817-A588-CAF3-9F62-28639096CE4F}"/>
              </a:ext>
            </a:extLst>
          </p:cNvPr>
          <p:cNvSpPr txBox="1"/>
          <p:nvPr/>
        </p:nvSpPr>
        <p:spPr>
          <a:xfrm>
            <a:off x="7894631" y="2736180"/>
            <a:ext cx="12403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 local NN</a:t>
            </a:r>
          </a:p>
        </p:txBody>
      </p:sp>
      <p:sp>
        <p:nvSpPr>
          <p:cNvPr id="90" name="Rectangle 89">
            <a:extLst>
              <a:ext uri="{FF2B5EF4-FFF2-40B4-BE49-F238E27FC236}">
                <a16:creationId xmlns:a16="http://schemas.microsoft.com/office/drawing/2014/main" id="{9DC24194-C781-397C-2BCB-FB8D6DFB3A70}"/>
              </a:ext>
            </a:extLst>
          </p:cNvPr>
          <p:cNvSpPr/>
          <p:nvPr/>
        </p:nvSpPr>
        <p:spPr bwMode="auto">
          <a:xfrm>
            <a:off x="7558309" y="5499217"/>
            <a:ext cx="392136" cy="917585"/>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Rectangle 90">
            <a:extLst>
              <a:ext uri="{FF2B5EF4-FFF2-40B4-BE49-F238E27FC236}">
                <a16:creationId xmlns:a16="http://schemas.microsoft.com/office/drawing/2014/main" id="{19CC5658-AA2B-7417-DAE1-AE428852C9C9}"/>
              </a:ext>
            </a:extLst>
          </p:cNvPr>
          <p:cNvSpPr/>
          <p:nvPr/>
        </p:nvSpPr>
        <p:spPr bwMode="auto">
          <a:xfrm>
            <a:off x="8122195" y="5605487"/>
            <a:ext cx="392136" cy="807212"/>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Rectangle 91">
            <a:extLst>
              <a:ext uri="{FF2B5EF4-FFF2-40B4-BE49-F238E27FC236}">
                <a16:creationId xmlns:a16="http://schemas.microsoft.com/office/drawing/2014/main" id="{5E57BF5A-9421-F612-C339-A426EBD5191D}"/>
              </a:ext>
            </a:extLst>
          </p:cNvPr>
          <p:cNvSpPr/>
          <p:nvPr/>
        </p:nvSpPr>
        <p:spPr bwMode="auto">
          <a:xfrm>
            <a:off x="8686081" y="6291606"/>
            <a:ext cx="392136" cy="121092"/>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3" name="Rectangle 92">
            <a:extLst>
              <a:ext uri="{FF2B5EF4-FFF2-40B4-BE49-F238E27FC236}">
                <a16:creationId xmlns:a16="http://schemas.microsoft.com/office/drawing/2014/main" id="{D70217E6-E49F-E17D-5723-1CF0D18D4FD2}"/>
              </a:ext>
            </a:extLst>
          </p:cNvPr>
          <p:cNvSpPr/>
          <p:nvPr/>
        </p:nvSpPr>
        <p:spPr bwMode="auto">
          <a:xfrm>
            <a:off x="9249967" y="6340346"/>
            <a:ext cx="392136" cy="72350"/>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4" name="Rectangle 93">
            <a:extLst>
              <a:ext uri="{FF2B5EF4-FFF2-40B4-BE49-F238E27FC236}">
                <a16:creationId xmlns:a16="http://schemas.microsoft.com/office/drawing/2014/main" id="{2689492C-2DF3-3372-BA88-ECF27BE3E4DA}"/>
              </a:ext>
            </a:extLst>
          </p:cNvPr>
          <p:cNvSpPr/>
          <p:nvPr/>
        </p:nvSpPr>
        <p:spPr bwMode="auto">
          <a:xfrm>
            <a:off x="9813853" y="6214814"/>
            <a:ext cx="392136" cy="197882"/>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95" name="Straight Arrow Connector 94">
            <a:extLst>
              <a:ext uri="{FF2B5EF4-FFF2-40B4-BE49-F238E27FC236}">
                <a16:creationId xmlns:a16="http://schemas.microsoft.com/office/drawing/2014/main" id="{ECA9FDD0-CBF5-672F-B420-5DB86E340D30}"/>
              </a:ext>
            </a:extLst>
          </p:cNvPr>
          <p:cNvCxnSpPr/>
          <p:nvPr/>
        </p:nvCxnSpPr>
        <p:spPr>
          <a:xfrm flipV="1">
            <a:off x="7254866" y="5098992"/>
            <a:ext cx="0" cy="131781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72F298E-D25E-D021-5881-48DE1FC38CE0}"/>
              </a:ext>
            </a:extLst>
          </p:cNvPr>
          <p:cNvCxnSpPr>
            <a:cxnSpLocks/>
          </p:cNvCxnSpPr>
          <p:nvPr/>
        </p:nvCxnSpPr>
        <p:spPr>
          <a:xfrm>
            <a:off x="7254866" y="6416804"/>
            <a:ext cx="3492119"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E7AF8F9-006C-C9F6-BAA0-45769956F655}"/>
              </a:ext>
            </a:extLst>
          </p:cNvPr>
          <p:cNvSpPr txBox="1"/>
          <p:nvPr/>
        </p:nvSpPr>
        <p:spPr>
          <a:xfrm rot="16200000">
            <a:off x="6239505" y="5565514"/>
            <a:ext cx="15010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a:ea typeface="+mn-ea"/>
                <a:cs typeface="+mn-cs"/>
              </a:rPr>
              <a:t>Importance</a:t>
            </a:r>
          </a:p>
        </p:txBody>
      </p:sp>
      <p:sp>
        <p:nvSpPr>
          <p:cNvPr id="98" name="TextBox 97">
            <a:extLst>
              <a:ext uri="{FF2B5EF4-FFF2-40B4-BE49-F238E27FC236}">
                <a16:creationId xmlns:a16="http://schemas.microsoft.com/office/drawing/2014/main" id="{1AC97FD1-F682-59F2-A7C1-125BE7DF1165}"/>
              </a:ext>
            </a:extLst>
          </p:cNvPr>
          <p:cNvSpPr txBox="1"/>
          <p:nvPr/>
        </p:nvSpPr>
        <p:spPr>
          <a:xfrm>
            <a:off x="8127692" y="6416801"/>
            <a:ext cx="17257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Calibri"/>
                <a:ea typeface="+mn-ea"/>
                <a:cs typeface="+mn-cs"/>
              </a:rPr>
              <a:t>Feature index</a:t>
            </a:r>
          </a:p>
        </p:txBody>
      </p:sp>
      <p:sp>
        <p:nvSpPr>
          <p:cNvPr id="99" name="Right Brace 98">
            <a:extLst>
              <a:ext uri="{FF2B5EF4-FFF2-40B4-BE49-F238E27FC236}">
                <a16:creationId xmlns:a16="http://schemas.microsoft.com/office/drawing/2014/main" id="{DBE58071-5789-4355-12DE-91DF0B762E0D}"/>
              </a:ext>
            </a:extLst>
          </p:cNvPr>
          <p:cNvSpPr/>
          <p:nvPr/>
        </p:nvSpPr>
        <p:spPr>
          <a:xfrm rot="5400000" flipH="1">
            <a:off x="9369930" y="3004018"/>
            <a:ext cx="141581" cy="1547988"/>
          </a:xfrm>
          <a:prstGeom prst="rightBrace">
            <a:avLst>
              <a:gd name="adj1" fmla="val 5377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0" name="Arrow: Right 99">
            <a:extLst>
              <a:ext uri="{FF2B5EF4-FFF2-40B4-BE49-F238E27FC236}">
                <a16:creationId xmlns:a16="http://schemas.microsoft.com/office/drawing/2014/main" id="{9C91A4DD-2133-E493-E15B-47A8E7CAFDFC}"/>
              </a:ext>
            </a:extLst>
          </p:cNvPr>
          <p:cNvSpPr/>
          <p:nvPr/>
        </p:nvSpPr>
        <p:spPr bwMode="auto">
          <a:xfrm rot="5400000">
            <a:off x="8744689" y="4632310"/>
            <a:ext cx="512473" cy="537056"/>
          </a:xfrm>
          <a:prstGeom prst="rightArrow">
            <a:avLst>
              <a:gd name="adj1" fmla="val 27049"/>
              <a:gd name="adj2" fmla="val 50000"/>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01" name="Right Brace 100">
            <a:extLst>
              <a:ext uri="{FF2B5EF4-FFF2-40B4-BE49-F238E27FC236}">
                <a16:creationId xmlns:a16="http://schemas.microsoft.com/office/drawing/2014/main" id="{23891E73-3F23-45B9-4FF7-816C8CCB344C}"/>
              </a:ext>
            </a:extLst>
          </p:cNvPr>
          <p:cNvSpPr/>
          <p:nvPr/>
        </p:nvSpPr>
        <p:spPr>
          <a:xfrm rot="5400000" flipH="1">
            <a:off x="9354925" y="5301314"/>
            <a:ext cx="141581" cy="1547988"/>
          </a:xfrm>
          <a:prstGeom prst="rightBrace">
            <a:avLst>
              <a:gd name="adj1" fmla="val 5377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2" name="TextBox 101">
            <a:extLst>
              <a:ext uri="{FF2B5EF4-FFF2-40B4-BE49-F238E27FC236}">
                <a16:creationId xmlns:a16="http://schemas.microsoft.com/office/drawing/2014/main" id="{2D5BBD57-8FCC-EBCE-22FD-32A027D15DAC}"/>
              </a:ext>
            </a:extLst>
          </p:cNvPr>
          <p:cNvSpPr txBox="1"/>
          <p:nvPr/>
        </p:nvSpPr>
        <p:spPr>
          <a:xfrm>
            <a:off x="8580915" y="5526134"/>
            <a:ext cx="225916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Higher </a:t>
            </a:r>
            <a:r>
              <a:rPr kumimoji="0" lang="en-US" sz="1800" b="0" i="0" u="none" strike="noStrike" kern="1200" cap="none" spc="0" normalizeH="0" baseline="0" noProof="0" dirty="0">
                <a:ln>
                  <a:noFill/>
                </a:ln>
                <a:solidFill>
                  <a:prstClr val="black"/>
                </a:solidFill>
                <a:effectLst/>
                <a:uLnTx/>
                <a:uFillTx/>
                <a:latin typeface="Calibri"/>
                <a:ea typeface="+mn-ea"/>
                <a:cs typeface="+mn-cs"/>
              </a:rPr>
              <a:t>compressibility</a:t>
            </a:r>
          </a:p>
        </p:txBody>
      </p:sp>
      <p:sp>
        <p:nvSpPr>
          <p:cNvPr id="103" name="Right Brace 102">
            <a:extLst>
              <a:ext uri="{FF2B5EF4-FFF2-40B4-BE49-F238E27FC236}">
                <a16:creationId xmlns:a16="http://schemas.microsoft.com/office/drawing/2014/main" id="{E817AB79-27EA-092C-3F8A-9262D5311483}"/>
              </a:ext>
            </a:extLst>
          </p:cNvPr>
          <p:cNvSpPr/>
          <p:nvPr/>
        </p:nvSpPr>
        <p:spPr>
          <a:xfrm rot="5400000" flipH="1">
            <a:off x="7952860" y="4881779"/>
            <a:ext cx="172913" cy="950029"/>
          </a:xfrm>
          <a:prstGeom prst="rightBrace">
            <a:avLst>
              <a:gd name="adj1" fmla="val 5377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5" name="Rectangle: Rounded Corners 104">
                <a:extLst>
                  <a:ext uri="{FF2B5EF4-FFF2-40B4-BE49-F238E27FC236}">
                    <a16:creationId xmlns:a16="http://schemas.microsoft.com/office/drawing/2014/main" id="{F5732F4A-7B84-3FA4-618E-058BD876424E}"/>
                  </a:ext>
                </a:extLst>
              </p:cNvPr>
              <p:cNvSpPr/>
              <p:nvPr/>
            </p:nvSpPr>
            <p:spPr bwMode="auto">
              <a:xfrm>
                <a:off x="6668996" y="4390388"/>
                <a:ext cx="4643184" cy="634623"/>
              </a:xfrm>
              <a:prstGeom prst="roundRect">
                <a:avLst>
                  <a:gd name="adj" fmla="val 30036"/>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14:m>
                  <m:oMathPara xmlns:m="http://schemas.openxmlformats.org/officeDocument/2006/math">
                    <m:oMathParaPr>
                      <m:jc m:val="centerGroup"/>
                    </m:oMathParaPr>
                    <m:oMath xmlns:m="http://schemas.openxmlformats.org/officeDocument/2006/math">
                      <m:sSub>
                        <m:sSubPr>
                          <m:ctrlPr>
                            <a:rPr lang="en-US" sz="2000" b="0" i="1" dirty="0" smtClean="0">
                              <a:solidFill>
                                <a:prstClr val="black"/>
                              </a:solidFill>
                              <a:latin typeface="Cambria Math" panose="02040503050406030204" pitchFamily="18" charset="0"/>
                            </a:rPr>
                          </m:ctrlPr>
                        </m:sSubPr>
                        <m:e>
                          <m:r>
                            <a:rPr lang="en-US" sz="2000" b="0" i="1" dirty="0" smtClean="0">
                              <a:solidFill>
                                <a:prstClr val="black"/>
                              </a:solidFill>
                              <a:latin typeface="Cambria Math" panose="02040503050406030204" pitchFamily="18" charset="0"/>
                            </a:rPr>
                            <m:t>𝐿</m:t>
                          </m:r>
                        </m:e>
                        <m:sub>
                          <m:r>
                            <m:rPr>
                              <m:sty m:val="p"/>
                            </m:rPr>
                            <a:rPr lang="en-US" sz="2000" b="0" i="0" dirty="0" smtClean="0">
                              <a:solidFill>
                                <a:prstClr val="black"/>
                              </a:solidFill>
                              <a:latin typeface="Cambria Math" panose="02040503050406030204" pitchFamily="18" charset="0"/>
                            </a:rPr>
                            <m:t>skewness</m:t>
                          </m:r>
                        </m:sub>
                      </m:sSub>
                      <m:r>
                        <a:rPr lang="en-US" sz="2000" b="0" i="1" dirty="0" smtClean="0">
                          <a:solidFill>
                            <a:prstClr val="black"/>
                          </a:solidFill>
                          <a:latin typeface="Cambria Math" panose="02040503050406030204" pitchFamily="18" charset="0"/>
                        </a:rPr>
                        <m:t>=</m:t>
                      </m:r>
                      <m:func>
                        <m:funcPr>
                          <m:ctrlPr>
                            <a:rPr lang="en-US" sz="2000" b="0" i="1" dirty="0" smtClean="0">
                              <a:solidFill>
                                <a:prstClr val="black"/>
                              </a:solidFill>
                              <a:latin typeface="Cambria Math" panose="02040503050406030204" pitchFamily="18" charset="0"/>
                            </a:rPr>
                          </m:ctrlPr>
                        </m:funcPr>
                        <m:fName>
                          <m:r>
                            <m:rPr>
                              <m:sty m:val="p"/>
                            </m:rPr>
                            <a:rPr lang="en-US" sz="2000" b="0" i="0" dirty="0" smtClean="0">
                              <a:solidFill>
                                <a:prstClr val="black"/>
                              </a:solidFill>
                              <a:latin typeface="Cambria Math" panose="02040503050406030204" pitchFamily="18" charset="0"/>
                            </a:rPr>
                            <m:t>max</m:t>
                          </m:r>
                        </m:fName>
                        <m:e>
                          <m:d>
                            <m:dPr>
                              <m:ctrlPr>
                                <a:rPr lang="en-US" sz="2000" b="0" i="1" dirty="0" smtClean="0">
                                  <a:solidFill>
                                    <a:prstClr val="black"/>
                                  </a:solidFill>
                                  <a:latin typeface="Cambria Math" panose="02040503050406030204" pitchFamily="18" charset="0"/>
                                </a:rPr>
                              </m:ctrlPr>
                            </m:dPr>
                            <m:e>
                              <m:r>
                                <a:rPr lang="en-US" sz="2000" b="0" i="1" dirty="0" smtClean="0">
                                  <a:solidFill>
                                    <a:prstClr val="black"/>
                                  </a:solidFill>
                                  <a:latin typeface="Cambria Math" panose="02040503050406030204" pitchFamily="18" charset="0"/>
                                </a:rPr>
                                <m:t>0,</m:t>
                              </m:r>
                              <m:r>
                                <a:rPr lang="en-US" sz="2000" b="0" i="1" dirty="0" smtClean="0">
                                  <a:solidFill>
                                    <a:prstClr val="black"/>
                                  </a:solidFill>
                                  <a:latin typeface="Cambria Math" panose="02040503050406030204" pitchFamily="18" charset="0"/>
                                </a:rPr>
                                <m:t>𝜌</m:t>
                              </m:r>
                              <m:r>
                                <a:rPr lang="en-US" sz="2000" b="0" i="1" dirty="0" smtClean="0">
                                  <a:solidFill>
                                    <a:prstClr val="black"/>
                                  </a:solidFill>
                                  <a:latin typeface="Cambria Math" panose="02040503050406030204" pitchFamily="18" charset="0"/>
                                </a:rPr>
                                <m:t>−</m:t>
                              </m:r>
                              <m:sSub>
                                <m:sSubPr>
                                  <m:ctrlPr>
                                    <a:rPr lang="en-US" sz="2000" b="0" i="1" dirty="0" smtClean="0">
                                      <a:solidFill>
                                        <a:prstClr val="black"/>
                                      </a:solidFill>
                                      <a:latin typeface="Cambria Math" panose="02040503050406030204" pitchFamily="18" charset="0"/>
                                    </a:rPr>
                                  </m:ctrlPr>
                                </m:sSubPr>
                                <m:e>
                                  <m:d>
                                    <m:dPr>
                                      <m:begChr m:val="‖"/>
                                      <m:endChr m:val="‖"/>
                                      <m:ctrlPr>
                                        <a:rPr lang="en-US" sz="2000" b="0" i="1" dirty="0" smtClean="0">
                                          <a:solidFill>
                                            <a:prstClr val="black"/>
                                          </a:solidFill>
                                          <a:latin typeface="Cambria Math" panose="02040503050406030204" pitchFamily="18" charset="0"/>
                                        </a:rPr>
                                      </m:ctrlPr>
                                    </m:dPr>
                                    <m:e>
                                      <m:sSub>
                                        <m:sSubPr>
                                          <m:ctrlPr>
                                            <a:rPr lang="en-US" sz="2000" i="1" dirty="0">
                                              <a:solidFill>
                                                <a:prstClr val="black"/>
                                              </a:solidFill>
                                              <a:latin typeface="Cambria Math" panose="02040503050406030204" pitchFamily="18" charset="0"/>
                                            </a:rPr>
                                          </m:ctrlPr>
                                        </m:sSubPr>
                                        <m:e>
                                          <m:acc>
                                            <m:accPr>
                                              <m:chr m:val="⃗"/>
                                              <m:ctrlPr>
                                                <a:rPr lang="en-US" sz="2000" i="1" dirty="0">
                                                  <a:solidFill>
                                                    <a:prstClr val="black"/>
                                                  </a:solidFill>
                                                  <a:latin typeface="Cambria Math" panose="02040503050406030204" pitchFamily="18" charset="0"/>
                                                </a:rPr>
                                              </m:ctrlPr>
                                            </m:accPr>
                                            <m:e>
                                              <m:r>
                                                <a:rPr lang="en-US" sz="2000" i="1" dirty="0">
                                                  <a:solidFill>
                                                    <a:prstClr val="black"/>
                                                  </a:solidFill>
                                                  <a:latin typeface="Cambria Math" panose="02040503050406030204" pitchFamily="18" charset="0"/>
                                                </a:rPr>
                                                <m:t>𝐼</m:t>
                                              </m:r>
                                            </m:e>
                                          </m:acc>
                                        </m:e>
                                        <m:sub>
                                          <m:r>
                                            <m:rPr>
                                              <m:sty m:val="p"/>
                                            </m:rPr>
                                            <a:rPr lang="en-US" sz="2000" dirty="0">
                                              <a:solidFill>
                                                <a:prstClr val="black"/>
                                              </a:solidFill>
                                              <a:latin typeface="Cambria Math" panose="02040503050406030204" pitchFamily="18" charset="0"/>
                                            </a:rPr>
                                            <m:t>local</m:t>
                                          </m:r>
                                        </m:sub>
                                      </m:sSub>
                                    </m:e>
                                  </m:d>
                                </m:e>
                                <m:sub>
                                  <m:r>
                                    <a:rPr lang="en-US" sz="2000" b="0" i="1" dirty="0" smtClean="0">
                                      <a:solidFill>
                                        <a:prstClr val="black"/>
                                      </a:solidFill>
                                      <a:latin typeface="Cambria Math" panose="02040503050406030204" pitchFamily="18" charset="0"/>
                                    </a:rPr>
                                    <m:t>1</m:t>
                                  </m:r>
                                </m:sub>
                              </m:sSub>
                            </m:e>
                          </m:d>
                        </m:e>
                      </m:func>
                    </m:oMath>
                  </m:oMathPara>
                </a14:m>
                <a:endParaRPr lang="en-US" sz="2000" dirty="0">
                  <a:solidFill>
                    <a:prstClr val="black"/>
                  </a:solidFill>
                </a:endParaRPr>
              </a:p>
            </p:txBody>
          </p:sp>
        </mc:Choice>
        <mc:Fallback xmlns="">
          <p:sp>
            <p:nvSpPr>
              <p:cNvPr id="105" name="Rectangle: Rounded Corners 104">
                <a:extLst>
                  <a:ext uri="{FF2B5EF4-FFF2-40B4-BE49-F238E27FC236}">
                    <a16:creationId xmlns:a16="http://schemas.microsoft.com/office/drawing/2014/main" id="{F5732F4A-7B84-3FA4-618E-058BD876424E}"/>
                  </a:ext>
                </a:extLst>
              </p:cNvPr>
              <p:cNvSpPr>
                <a:spLocks noRot="1" noChangeAspect="1" noMove="1" noResize="1" noEditPoints="1" noAdjustHandles="1" noChangeArrowheads="1" noChangeShapeType="1" noTextEdit="1"/>
              </p:cNvSpPr>
              <p:nvPr/>
            </p:nvSpPr>
            <p:spPr bwMode="auto">
              <a:xfrm>
                <a:off x="6668996" y="4390388"/>
                <a:ext cx="4643184" cy="634623"/>
              </a:xfrm>
              <a:prstGeom prst="roundRect">
                <a:avLst>
                  <a:gd name="adj" fmla="val 30036"/>
                </a:avLst>
              </a:prstGeom>
              <a:blipFill>
                <a:blip r:embed="rId5"/>
                <a:stretch>
                  <a:fillRect/>
                </a:stretch>
              </a:blipFill>
              <a:ln w="38100">
                <a:solidFill>
                  <a:schemeClr val="accent1"/>
                </a:solidFill>
                <a:miter lim="800000"/>
                <a:headEnd/>
                <a:tailEnd/>
              </a:ln>
            </p:spPr>
            <p:txBody>
              <a:bodyPr/>
              <a:lstStyle/>
              <a:p>
                <a:r>
                  <a:rPr lang="en-US">
                    <a:noFill/>
                  </a:rPr>
                  <a:t> </a:t>
                </a:r>
              </a:p>
            </p:txBody>
          </p:sp>
        </mc:Fallback>
      </mc:AlternateContent>
      <p:sp>
        <p:nvSpPr>
          <p:cNvPr id="3" name="Plus Sign 2">
            <a:extLst>
              <a:ext uri="{FF2B5EF4-FFF2-40B4-BE49-F238E27FC236}">
                <a16:creationId xmlns:a16="http://schemas.microsoft.com/office/drawing/2014/main" id="{53AAB565-E91E-1AC1-5A0A-D8086296938C}"/>
              </a:ext>
            </a:extLst>
          </p:cNvPr>
          <p:cNvSpPr/>
          <p:nvPr/>
        </p:nvSpPr>
        <p:spPr bwMode="auto">
          <a:xfrm>
            <a:off x="5738864" y="1604329"/>
            <a:ext cx="714273" cy="714273"/>
          </a:xfrm>
          <a:prstGeom prst="mathPlus">
            <a:avLst>
              <a:gd name="adj1" fmla="val 9844"/>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344188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par>
                                <p:cTn id="79" presetID="10"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10" presetClass="entr" presetSubtype="0" fill="hold"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par>
                                <p:cTn id="85" presetID="10"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nodeType="with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fade">
                                      <p:cBhvr>
                                        <p:cTn id="90" dur="500"/>
                                        <p:tgtEl>
                                          <p:spTgt spid="4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500"/>
                                        <p:tgtEl>
                                          <p:spTgt spid="5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fade">
                                      <p:cBhvr>
                                        <p:cTn id="96" dur="500"/>
                                        <p:tgtEl>
                                          <p:spTgt spid="5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fade">
                                      <p:cBhvr>
                                        <p:cTn id="99" dur="500"/>
                                        <p:tgtEl>
                                          <p:spTgt spid="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fade">
                                      <p:cBhvr>
                                        <p:cTn id="102" dur="500"/>
                                        <p:tgtEl>
                                          <p:spTgt spid="5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fade">
                                      <p:cBhvr>
                                        <p:cTn id="113" dur="500"/>
                                        <p:tgtEl>
                                          <p:spTgt spid="58"/>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71"/>
                                        </p:tgtEl>
                                        <p:attrNameLst>
                                          <p:attrName>style.visibility</p:attrName>
                                        </p:attrNameLst>
                                      </p:cBhvr>
                                      <p:to>
                                        <p:strVal val="visible"/>
                                      </p:to>
                                    </p:set>
                                    <p:animEffect transition="in" filter="fade">
                                      <p:cBhvr>
                                        <p:cTn id="118" dur="500"/>
                                        <p:tgtEl>
                                          <p:spTgt spid="7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fade">
                                      <p:cBhvr>
                                        <p:cTn id="121" dur="500"/>
                                        <p:tgtEl>
                                          <p:spTgt spid="7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fade">
                                      <p:cBhvr>
                                        <p:cTn id="124" dur="500"/>
                                        <p:tgtEl>
                                          <p:spTgt spid="7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4"/>
                                        </p:tgtEl>
                                        <p:attrNameLst>
                                          <p:attrName>style.visibility</p:attrName>
                                        </p:attrNameLst>
                                      </p:cBhvr>
                                      <p:to>
                                        <p:strVal val="visible"/>
                                      </p:to>
                                    </p:set>
                                    <p:animEffect transition="in" filter="fade">
                                      <p:cBhvr>
                                        <p:cTn id="127" dur="500"/>
                                        <p:tgtEl>
                                          <p:spTgt spid="7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fade">
                                      <p:cBhvr>
                                        <p:cTn id="130" dur="500"/>
                                        <p:tgtEl>
                                          <p:spTgt spid="75"/>
                                        </p:tgtEl>
                                      </p:cBhvr>
                                    </p:animEffect>
                                  </p:childTnLst>
                                </p:cTn>
                              </p:par>
                              <p:par>
                                <p:cTn id="131" presetID="10" presetClass="entr" presetSubtype="0" fill="hold" nodeType="withEffect">
                                  <p:stCondLst>
                                    <p:cond delay="0"/>
                                  </p:stCondLst>
                                  <p:childTnLst>
                                    <p:set>
                                      <p:cBhvr>
                                        <p:cTn id="132" dur="1" fill="hold">
                                          <p:stCondLst>
                                            <p:cond delay="0"/>
                                          </p:stCondLst>
                                        </p:cTn>
                                        <p:tgtEl>
                                          <p:spTgt spid="76"/>
                                        </p:tgtEl>
                                        <p:attrNameLst>
                                          <p:attrName>style.visibility</p:attrName>
                                        </p:attrNameLst>
                                      </p:cBhvr>
                                      <p:to>
                                        <p:strVal val="visible"/>
                                      </p:to>
                                    </p:set>
                                    <p:animEffect transition="in" filter="fade">
                                      <p:cBhvr>
                                        <p:cTn id="133" dur="500"/>
                                        <p:tgtEl>
                                          <p:spTgt spid="76"/>
                                        </p:tgtEl>
                                      </p:cBhvr>
                                    </p:animEffect>
                                  </p:childTnLst>
                                </p:cTn>
                              </p:par>
                              <p:par>
                                <p:cTn id="134" presetID="10" presetClass="entr" presetSubtype="0" fill="hold" nodeType="withEffect">
                                  <p:stCondLst>
                                    <p:cond delay="0"/>
                                  </p:stCondLst>
                                  <p:childTnLst>
                                    <p:set>
                                      <p:cBhvr>
                                        <p:cTn id="135" dur="1" fill="hold">
                                          <p:stCondLst>
                                            <p:cond delay="0"/>
                                          </p:stCondLst>
                                        </p:cTn>
                                        <p:tgtEl>
                                          <p:spTgt spid="77"/>
                                        </p:tgtEl>
                                        <p:attrNameLst>
                                          <p:attrName>style.visibility</p:attrName>
                                        </p:attrNameLst>
                                      </p:cBhvr>
                                      <p:to>
                                        <p:strVal val="visible"/>
                                      </p:to>
                                    </p:set>
                                    <p:animEffect transition="in" filter="fade">
                                      <p:cBhvr>
                                        <p:cTn id="136" dur="500"/>
                                        <p:tgtEl>
                                          <p:spTgt spid="7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fade">
                                      <p:cBhvr>
                                        <p:cTn id="139" dur="500"/>
                                        <p:tgtEl>
                                          <p:spTgt spid="7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9"/>
                                        </p:tgtEl>
                                        <p:attrNameLst>
                                          <p:attrName>style.visibility</p:attrName>
                                        </p:attrNameLst>
                                      </p:cBhvr>
                                      <p:to>
                                        <p:strVal val="visible"/>
                                      </p:to>
                                    </p:set>
                                    <p:animEffect transition="in" filter="fade">
                                      <p:cBhvr>
                                        <p:cTn id="142" dur="500"/>
                                        <p:tgtEl>
                                          <p:spTgt spid="79"/>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86"/>
                                        </p:tgtEl>
                                        <p:attrNameLst>
                                          <p:attrName>style.visibility</p:attrName>
                                        </p:attrNameLst>
                                      </p:cBhvr>
                                      <p:to>
                                        <p:strVal val="visible"/>
                                      </p:to>
                                    </p:set>
                                    <p:animEffect transition="in" filter="fade">
                                      <p:cBhvr>
                                        <p:cTn id="145" dur="500"/>
                                        <p:tgtEl>
                                          <p:spTgt spid="8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7"/>
                                        </p:tgtEl>
                                        <p:attrNameLst>
                                          <p:attrName>style.visibility</p:attrName>
                                        </p:attrNameLst>
                                      </p:cBhvr>
                                      <p:to>
                                        <p:strVal val="visible"/>
                                      </p:to>
                                    </p:set>
                                    <p:animEffect transition="in" filter="fade">
                                      <p:cBhvr>
                                        <p:cTn id="148" dur="500"/>
                                        <p:tgtEl>
                                          <p:spTgt spid="8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88"/>
                                        </p:tgtEl>
                                        <p:attrNameLst>
                                          <p:attrName>style.visibility</p:attrName>
                                        </p:attrNameLst>
                                      </p:cBhvr>
                                      <p:to>
                                        <p:strVal val="visible"/>
                                      </p:to>
                                    </p:set>
                                    <p:animEffect transition="in" filter="fade">
                                      <p:cBhvr>
                                        <p:cTn id="151" dur="500"/>
                                        <p:tgtEl>
                                          <p:spTgt spid="8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9"/>
                                        </p:tgtEl>
                                        <p:attrNameLst>
                                          <p:attrName>style.visibility</p:attrName>
                                        </p:attrNameLst>
                                      </p:cBhvr>
                                      <p:to>
                                        <p:strVal val="visible"/>
                                      </p:to>
                                    </p:set>
                                    <p:animEffect transition="in" filter="fade">
                                      <p:cBhvr>
                                        <p:cTn id="154" dur="500"/>
                                        <p:tgtEl>
                                          <p:spTgt spid="8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99"/>
                                        </p:tgtEl>
                                        <p:attrNameLst>
                                          <p:attrName>style.visibility</p:attrName>
                                        </p:attrNameLst>
                                      </p:cBhvr>
                                      <p:to>
                                        <p:strVal val="visible"/>
                                      </p:to>
                                    </p:set>
                                    <p:animEffect transition="in" filter="fade">
                                      <p:cBhvr>
                                        <p:cTn id="157" dur="500"/>
                                        <p:tgtEl>
                                          <p:spTgt spid="99"/>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7"/>
                                        </p:tgtEl>
                                        <p:attrNameLst>
                                          <p:attrName>style.visibility</p:attrName>
                                        </p:attrNameLst>
                                      </p:cBhvr>
                                      <p:to>
                                        <p:strVal val="visible"/>
                                      </p:to>
                                    </p:set>
                                    <p:animEffect transition="in" filter="fade">
                                      <p:cBhvr>
                                        <p:cTn id="160" dur="500"/>
                                        <p:tgtEl>
                                          <p:spTgt spid="67"/>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0"/>
                                        </p:tgtEl>
                                        <p:attrNameLst>
                                          <p:attrName>style.visibility</p:attrName>
                                        </p:attrNameLst>
                                      </p:cBhvr>
                                      <p:to>
                                        <p:strVal val="visible"/>
                                      </p:to>
                                    </p:set>
                                    <p:animEffect transition="in" filter="fade">
                                      <p:cBhvr>
                                        <p:cTn id="163" dur="500"/>
                                        <p:tgtEl>
                                          <p:spTgt spid="9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1"/>
                                        </p:tgtEl>
                                        <p:attrNameLst>
                                          <p:attrName>style.visibility</p:attrName>
                                        </p:attrNameLst>
                                      </p:cBhvr>
                                      <p:to>
                                        <p:strVal val="visible"/>
                                      </p:to>
                                    </p:set>
                                    <p:animEffect transition="in" filter="fade">
                                      <p:cBhvr>
                                        <p:cTn id="166" dur="500"/>
                                        <p:tgtEl>
                                          <p:spTgt spid="9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2"/>
                                        </p:tgtEl>
                                        <p:attrNameLst>
                                          <p:attrName>style.visibility</p:attrName>
                                        </p:attrNameLst>
                                      </p:cBhvr>
                                      <p:to>
                                        <p:strVal val="visible"/>
                                      </p:to>
                                    </p:set>
                                    <p:animEffect transition="in" filter="fade">
                                      <p:cBhvr>
                                        <p:cTn id="169" dur="500"/>
                                        <p:tgtEl>
                                          <p:spTgt spid="9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93"/>
                                        </p:tgtEl>
                                        <p:attrNameLst>
                                          <p:attrName>style.visibility</p:attrName>
                                        </p:attrNameLst>
                                      </p:cBhvr>
                                      <p:to>
                                        <p:strVal val="visible"/>
                                      </p:to>
                                    </p:set>
                                    <p:animEffect transition="in" filter="fade">
                                      <p:cBhvr>
                                        <p:cTn id="172" dur="500"/>
                                        <p:tgtEl>
                                          <p:spTgt spid="93"/>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94"/>
                                        </p:tgtEl>
                                        <p:attrNameLst>
                                          <p:attrName>style.visibility</p:attrName>
                                        </p:attrNameLst>
                                      </p:cBhvr>
                                      <p:to>
                                        <p:strVal val="visible"/>
                                      </p:to>
                                    </p:set>
                                    <p:animEffect transition="in" filter="fade">
                                      <p:cBhvr>
                                        <p:cTn id="175" dur="500"/>
                                        <p:tgtEl>
                                          <p:spTgt spid="94"/>
                                        </p:tgtEl>
                                      </p:cBhvr>
                                    </p:animEffect>
                                  </p:childTnLst>
                                </p:cTn>
                              </p:par>
                              <p:par>
                                <p:cTn id="176" presetID="10" presetClass="entr" presetSubtype="0" fill="hold" nodeType="withEffect">
                                  <p:stCondLst>
                                    <p:cond delay="0"/>
                                  </p:stCondLst>
                                  <p:childTnLst>
                                    <p:set>
                                      <p:cBhvr>
                                        <p:cTn id="177" dur="1" fill="hold">
                                          <p:stCondLst>
                                            <p:cond delay="0"/>
                                          </p:stCondLst>
                                        </p:cTn>
                                        <p:tgtEl>
                                          <p:spTgt spid="95"/>
                                        </p:tgtEl>
                                        <p:attrNameLst>
                                          <p:attrName>style.visibility</p:attrName>
                                        </p:attrNameLst>
                                      </p:cBhvr>
                                      <p:to>
                                        <p:strVal val="visible"/>
                                      </p:to>
                                    </p:set>
                                    <p:animEffect transition="in" filter="fade">
                                      <p:cBhvr>
                                        <p:cTn id="178" dur="500"/>
                                        <p:tgtEl>
                                          <p:spTgt spid="95"/>
                                        </p:tgtEl>
                                      </p:cBhvr>
                                    </p:animEffect>
                                  </p:childTnLst>
                                </p:cTn>
                              </p:par>
                              <p:par>
                                <p:cTn id="179" presetID="10" presetClass="entr" presetSubtype="0" fill="hold" nodeType="withEffect">
                                  <p:stCondLst>
                                    <p:cond delay="0"/>
                                  </p:stCondLst>
                                  <p:childTnLst>
                                    <p:set>
                                      <p:cBhvr>
                                        <p:cTn id="180" dur="1" fill="hold">
                                          <p:stCondLst>
                                            <p:cond delay="0"/>
                                          </p:stCondLst>
                                        </p:cTn>
                                        <p:tgtEl>
                                          <p:spTgt spid="96"/>
                                        </p:tgtEl>
                                        <p:attrNameLst>
                                          <p:attrName>style.visibility</p:attrName>
                                        </p:attrNameLst>
                                      </p:cBhvr>
                                      <p:to>
                                        <p:strVal val="visible"/>
                                      </p:to>
                                    </p:set>
                                    <p:animEffect transition="in" filter="fade">
                                      <p:cBhvr>
                                        <p:cTn id="181" dur="500"/>
                                        <p:tgtEl>
                                          <p:spTgt spid="96"/>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97"/>
                                        </p:tgtEl>
                                        <p:attrNameLst>
                                          <p:attrName>style.visibility</p:attrName>
                                        </p:attrNameLst>
                                      </p:cBhvr>
                                      <p:to>
                                        <p:strVal val="visible"/>
                                      </p:to>
                                    </p:set>
                                    <p:animEffect transition="in" filter="fade">
                                      <p:cBhvr>
                                        <p:cTn id="184" dur="500"/>
                                        <p:tgtEl>
                                          <p:spTgt spid="97"/>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98"/>
                                        </p:tgtEl>
                                        <p:attrNameLst>
                                          <p:attrName>style.visibility</p:attrName>
                                        </p:attrNameLst>
                                      </p:cBhvr>
                                      <p:to>
                                        <p:strVal val="visible"/>
                                      </p:to>
                                    </p:set>
                                    <p:animEffect transition="in" filter="fade">
                                      <p:cBhvr>
                                        <p:cTn id="187" dur="500"/>
                                        <p:tgtEl>
                                          <p:spTgt spid="9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00"/>
                                        </p:tgtEl>
                                        <p:attrNameLst>
                                          <p:attrName>style.visibility</p:attrName>
                                        </p:attrNameLst>
                                      </p:cBhvr>
                                      <p:to>
                                        <p:strVal val="visible"/>
                                      </p:to>
                                    </p:set>
                                    <p:animEffect transition="in" filter="fade">
                                      <p:cBhvr>
                                        <p:cTn id="190" dur="500"/>
                                        <p:tgtEl>
                                          <p:spTgt spid="100"/>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01"/>
                                        </p:tgtEl>
                                        <p:attrNameLst>
                                          <p:attrName>style.visibility</p:attrName>
                                        </p:attrNameLst>
                                      </p:cBhvr>
                                      <p:to>
                                        <p:strVal val="visible"/>
                                      </p:to>
                                    </p:set>
                                    <p:animEffect transition="in" filter="fade">
                                      <p:cBhvr>
                                        <p:cTn id="193" dur="500"/>
                                        <p:tgtEl>
                                          <p:spTgt spid="101"/>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02"/>
                                        </p:tgtEl>
                                        <p:attrNameLst>
                                          <p:attrName>style.visibility</p:attrName>
                                        </p:attrNameLst>
                                      </p:cBhvr>
                                      <p:to>
                                        <p:strVal val="visible"/>
                                      </p:to>
                                    </p:set>
                                    <p:animEffect transition="in" filter="fade">
                                      <p:cBhvr>
                                        <p:cTn id="196" dur="500"/>
                                        <p:tgtEl>
                                          <p:spTgt spid="102"/>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103"/>
                                        </p:tgtEl>
                                        <p:attrNameLst>
                                          <p:attrName>style.visibility</p:attrName>
                                        </p:attrNameLst>
                                      </p:cBhvr>
                                      <p:to>
                                        <p:strVal val="visible"/>
                                      </p:to>
                                    </p:set>
                                    <p:animEffect transition="in" filter="fade">
                                      <p:cBhvr>
                                        <p:cTn id="201" dur="500"/>
                                        <p:tgtEl>
                                          <p:spTgt spid="103"/>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05"/>
                                        </p:tgtEl>
                                        <p:attrNameLst>
                                          <p:attrName>style.visibility</p:attrName>
                                        </p:attrNameLst>
                                      </p:cBhvr>
                                      <p:to>
                                        <p:strVal val="visible"/>
                                      </p:to>
                                    </p:set>
                                    <p:animEffect transition="in" filter="fade">
                                      <p:cBhvr>
                                        <p:cTn id="20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p:bldP spid="16" grpId="0"/>
      <p:bldP spid="17" grpId="0"/>
      <p:bldP spid="18" grpId="0"/>
      <p:bldP spid="19" grpId="0"/>
      <p:bldP spid="20" grpId="0"/>
      <p:bldP spid="21" grpId="0"/>
      <p:bldP spid="22" grpId="0" animBg="1"/>
      <p:bldP spid="23" grpId="0" animBg="1"/>
      <p:bldP spid="24" grpId="0" animBg="1"/>
      <p:bldP spid="25" grpId="0"/>
      <p:bldP spid="26" grpId="0"/>
      <p:bldP spid="33" grpId="0"/>
      <p:bldP spid="34" grpId="0"/>
      <p:bldP spid="50" grpId="0" animBg="1"/>
      <p:bldP spid="51" grpId="0" animBg="1"/>
      <p:bldP spid="52" grpId="0"/>
      <p:bldP spid="53" grpId="0"/>
      <p:bldP spid="54" grpId="0" animBg="1"/>
      <p:bldP spid="55" grpId="0" animBg="1"/>
      <p:bldP spid="58" grpId="0" animBg="1"/>
      <p:bldP spid="67" grpId="0" animBg="1"/>
      <p:bldP spid="71" grpId="0" animBg="1"/>
      <p:bldP spid="72" grpId="0" animBg="1"/>
      <p:bldP spid="73" grpId="0" animBg="1"/>
      <p:bldP spid="74" grpId="0" animBg="1"/>
      <p:bldP spid="75" grpId="0" animBg="1"/>
      <p:bldP spid="78" grpId="0"/>
      <p:bldP spid="79" grpId="0"/>
      <p:bldP spid="86" grpId="0" animBg="1"/>
      <p:bldP spid="87" grpId="0" animBg="1"/>
      <p:bldP spid="88" grpId="0"/>
      <p:bldP spid="89" grpId="0"/>
      <p:bldP spid="90" grpId="0" animBg="1"/>
      <p:bldP spid="91" grpId="0" animBg="1"/>
      <p:bldP spid="92" grpId="0" animBg="1"/>
      <p:bldP spid="93" grpId="0" animBg="1"/>
      <p:bldP spid="94" grpId="0" animBg="1"/>
      <p:bldP spid="97" grpId="0"/>
      <p:bldP spid="98" grpId="0"/>
      <p:bldP spid="99" grpId="0" animBg="1"/>
      <p:bldP spid="100" grpId="0" animBg="1"/>
      <p:bldP spid="101" grpId="0" animBg="1"/>
      <p:bldP spid="102" grpId="0" animBg="1"/>
      <p:bldP spid="103" grpId="0" animBg="1"/>
      <p:bldP spid="10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 name="Rectangle: Rounded Corners 2111">
            <a:extLst>
              <a:ext uri="{FF2B5EF4-FFF2-40B4-BE49-F238E27FC236}">
                <a16:creationId xmlns:a16="http://schemas.microsoft.com/office/drawing/2014/main" id="{EA2F9AF5-297E-4E49-B689-C1AF75A4B3D8}"/>
              </a:ext>
            </a:extLst>
          </p:cNvPr>
          <p:cNvSpPr/>
          <p:nvPr/>
        </p:nvSpPr>
        <p:spPr bwMode="auto">
          <a:xfrm>
            <a:off x="780299" y="1426265"/>
            <a:ext cx="10442872" cy="2390184"/>
          </a:xfrm>
          <a:prstGeom prst="roundRect">
            <a:avLst>
              <a:gd name="adj" fmla="val 8047"/>
            </a:avLst>
          </a:prstGeom>
          <a:solidFill>
            <a:schemeClr val="bg2"/>
          </a:solidFill>
          <a:ln>
            <a:solidFill>
              <a:schemeClr val="bg1">
                <a:lumMod val="85000"/>
              </a:schemeClr>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01" name="Rectangle: Rounded Corners 100">
            <a:extLst>
              <a:ext uri="{FF2B5EF4-FFF2-40B4-BE49-F238E27FC236}">
                <a16:creationId xmlns:a16="http://schemas.microsoft.com/office/drawing/2014/main" id="{1BABC7D0-C892-002F-F7D8-22818060876B}"/>
              </a:ext>
            </a:extLst>
          </p:cNvPr>
          <p:cNvSpPr/>
          <p:nvPr/>
        </p:nvSpPr>
        <p:spPr bwMode="auto">
          <a:xfrm>
            <a:off x="674102" y="4733572"/>
            <a:ext cx="3920754" cy="1771988"/>
          </a:xfrm>
          <a:prstGeom prst="roundRect">
            <a:avLst>
              <a:gd name="adj" fmla="val 14792"/>
            </a:avLst>
          </a:prstGeom>
          <a:solidFill>
            <a:schemeClr val="bg2"/>
          </a:solidFill>
          <a:ln w="19050">
            <a:solidFill>
              <a:schemeClr val="bg1">
                <a:lumMod val="85000"/>
              </a:schemeClr>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 name="Title 1">
            <a:extLst>
              <a:ext uri="{FF2B5EF4-FFF2-40B4-BE49-F238E27FC236}">
                <a16:creationId xmlns:a16="http://schemas.microsoft.com/office/drawing/2014/main" id="{EC8F6295-9EFE-A750-6DBF-20341BC947E3}"/>
              </a:ext>
            </a:extLst>
          </p:cNvPr>
          <p:cNvSpPr>
            <a:spLocks noGrp="1"/>
          </p:cNvSpPr>
          <p:nvPr>
            <p:ph type="title"/>
          </p:nvPr>
        </p:nvSpPr>
        <p:spPr/>
        <p:txBody>
          <a:bodyPr>
            <a:normAutofit/>
          </a:bodyPr>
          <a:lstStyle/>
          <a:p>
            <a:r>
              <a:rPr lang="en-US" sz="4000" dirty="0" err="1"/>
              <a:t>AgileNN’s</a:t>
            </a:r>
            <a:r>
              <a:rPr lang="en-US" sz="4000" dirty="0"/>
              <a:t> Offline Training Framework</a:t>
            </a:r>
          </a:p>
        </p:txBody>
      </p:sp>
      <p:sp>
        <p:nvSpPr>
          <p:cNvPr id="4" name="Slide Number Placeholder 3">
            <a:extLst>
              <a:ext uri="{FF2B5EF4-FFF2-40B4-BE49-F238E27FC236}">
                <a16:creationId xmlns:a16="http://schemas.microsoft.com/office/drawing/2014/main" id="{3D8FA602-E45B-E9A4-2598-29CEB41BE3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7" name="Straight Arrow Connector 16">
            <a:extLst>
              <a:ext uri="{FF2B5EF4-FFF2-40B4-BE49-F238E27FC236}">
                <a16:creationId xmlns:a16="http://schemas.microsoft.com/office/drawing/2014/main" id="{806FEAB0-A3EA-7247-6491-5DB4687B7B9A}"/>
              </a:ext>
            </a:extLst>
          </p:cNvPr>
          <p:cNvCxnSpPr>
            <a:cxnSpLocks/>
          </p:cNvCxnSpPr>
          <p:nvPr/>
        </p:nvCxnSpPr>
        <p:spPr>
          <a:xfrm>
            <a:off x="3373769" y="3125218"/>
            <a:ext cx="583212"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AA49B1-6943-FAAB-AB74-8DB70E0BCF8E}"/>
              </a:ext>
            </a:extLst>
          </p:cNvPr>
          <p:cNvCxnSpPr>
            <a:cxnSpLocks/>
          </p:cNvCxnSpPr>
          <p:nvPr/>
        </p:nvCxnSpPr>
        <p:spPr>
          <a:xfrm>
            <a:off x="5214759" y="3125218"/>
            <a:ext cx="827471" cy="0"/>
          </a:xfrm>
          <a:prstGeom prst="straightConnector1">
            <a:avLst/>
          </a:prstGeom>
          <a:ln w="28575">
            <a:solidFill>
              <a:srgbClr val="00A249"/>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ight Brace 20">
            <a:extLst>
              <a:ext uri="{FF2B5EF4-FFF2-40B4-BE49-F238E27FC236}">
                <a16:creationId xmlns:a16="http://schemas.microsoft.com/office/drawing/2014/main" id="{D4137BCF-FDD9-19D5-7D8B-D56E12A8579B}"/>
              </a:ext>
            </a:extLst>
          </p:cNvPr>
          <p:cNvSpPr/>
          <p:nvPr/>
        </p:nvSpPr>
        <p:spPr>
          <a:xfrm rot="5400000">
            <a:off x="4510769" y="2707113"/>
            <a:ext cx="175170" cy="1402182"/>
          </a:xfrm>
          <a:prstGeom prst="rightBrace">
            <a:avLst>
              <a:gd name="adj1" fmla="val 53772"/>
              <a:gd name="adj2" fmla="val 5000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D42201E4-35AA-EC72-0AC6-C610F1F6E908}"/>
              </a:ext>
            </a:extLst>
          </p:cNvPr>
          <p:cNvSpPr txBox="1"/>
          <p:nvPr/>
        </p:nvSpPr>
        <p:spPr>
          <a:xfrm>
            <a:off x="3498466" y="2597136"/>
            <a:ext cx="7784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first-k</a:t>
            </a:r>
            <a:endParaRPr kumimoji="0" lang="en-US" sz="1800" b="1" i="0" u="none" strike="noStrike" kern="1200" cap="none" spc="0" normalizeH="0" baseline="0" noProof="0" dirty="0">
              <a:ln>
                <a:noFill/>
              </a:ln>
              <a:solidFill>
                <a:srgbClr val="FF0000"/>
              </a:solidFill>
              <a:effectLst/>
              <a:uLnTx/>
              <a:uFillTx/>
              <a:latin typeface="Calibri"/>
              <a:cs typeface="+mn-cs"/>
            </a:endParaRPr>
          </a:p>
        </p:txBody>
      </p:sp>
      <p:cxnSp>
        <p:nvCxnSpPr>
          <p:cNvPr id="70" name="Straight Arrow Connector 69">
            <a:extLst>
              <a:ext uri="{FF2B5EF4-FFF2-40B4-BE49-F238E27FC236}">
                <a16:creationId xmlns:a16="http://schemas.microsoft.com/office/drawing/2014/main" id="{8FA05D5E-91BD-6661-A1E5-BAF2E69406F6}"/>
              </a:ext>
            </a:extLst>
          </p:cNvPr>
          <p:cNvCxnSpPr>
            <a:cxnSpLocks/>
          </p:cNvCxnSpPr>
          <p:nvPr/>
        </p:nvCxnSpPr>
        <p:spPr>
          <a:xfrm>
            <a:off x="2738694" y="2286000"/>
            <a:ext cx="0" cy="436994"/>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83980F8-EDF6-1FC8-90C1-A14120A57F1D}"/>
              </a:ext>
            </a:extLst>
          </p:cNvPr>
          <p:cNvSpPr txBox="1"/>
          <p:nvPr/>
        </p:nvSpPr>
        <p:spPr>
          <a:xfrm>
            <a:off x="1917154" y="1897111"/>
            <a:ext cx="164307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a:ea typeface="+mn-ea"/>
                <a:cs typeface="+mn-cs"/>
              </a:rPr>
              <a:t>Input data</a:t>
            </a:r>
          </a:p>
        </p:txBody>
      </p:sp>
      <p:sp>
        <p:nvSpPr>
          <p:cNvPr id="9" name="Rectangle 8">
            <a:extLst>
              <a:ext uri="{FF2B5EF4-FFF2-40B4-BE49-F238E27FC236}">
                <a16:creationId xmlns:a16="http://schemas.microsoft.com/office/drawing/2014/main" id="{05F018E2-DD7C-889C-3379-1E8DFE95FCFB}"/>
              </a:ext>
            </a:extLst>
          </p:cNvPr>
          <p:cNvSpPr/>
          <p:nvPr/>
        </p:nvSpPr>
        <p:spPr>
          <a:xfrm>
            <a:off x="2089748" y="2757412"/>
            <a:ext cx="1297889"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Feature Extractor</a:t>
            </a:r>
          </a:p>
        </p:txBody>
      </p:sp>
      <p:sp>
        <p:nvSpPr>
          <p:cNvPr id="24" name="Rectangle 23">
            <a:extLst>
              <a:ext uri="{FF2B5EF4-FFF2-40B4-BE49-F238E27FC236}">
                <a16:creationId xmlns:a16="http://schemas.microsoft.com/office/drawing/2014/main" id="{73EC9EC7-1DCE-7E1E-3160-EAB2BB0827A1}"/>
              </a:ext>
            </a:extLst>
          </p:cNvPr>
          <p:cNvSpPr/>
          <p:nvPr/>
        </p:nvSpPr>
        <p:spPr>
          <a:xfrm>
            <a:off x="6042230" y="1670512"/>
            <a:ext cx="1297889"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Local NN</a:t>
            </a:r>
          </a:p>
        </p:txBody>
      </p:sp>
      <p:sp>
        <p:nvSpPr>
          <p:cNvPr id="34" name="Rectangle 33">
            <a:extLst>
              <a:ext uri="{FF2B5EF4-FFF2-40B4-BE49-F238E27FC236}">
                <a16:creationId xmlns:a16="http://schemas.microsoft.com/office/drawing/2014/main" id="{46BD5491-A62C-276A-38CC-D574D1A38F65}"/>
              </a:ext>
            </a:extLst>
          </p:cNvPr>
          <p:cNvSpPr/>
          <p:nvPr/>
        </p:nvSpPr>
        <p:spPr>
          <a:xfrm>
            <a:off x="6042231" y="2758023"/>
            <a:ext cx="1297889"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Remote NN</a:t>
            </a:r>
          </a:p>
        </p:txBody>
      </p:sp>
      <p:sp>
        <p:nvSpPr>
          <p:cNvPr id="40" name="Rectangle 39">
            <a:extLst>
              <a:ext uri="{FF2B5EF4-FFF2-40B4-BE49-F238E27FC236}">
                <a16:creationId xmlns:a16="http://schemas.microsoft.com/office/drawing/2014/main" id="{8C5D1B4B-A920-EE19-6B54-E278A50136D8}"/>
              </a:ext>
            </a:extLst>
          </p:cNvPr>
          <p:cNvSpPr/>
          <p:nvPr/>
        </p:nvSpPr>
        <p:spPr>
          <a:xfrm>
            <a:off x="939171" y="4979039"/>
            <a:ext cx="1297889" cy="792561"/>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Reference NN</a:t>
            </a:r>
          </a:p>
        </p:txBody>
      </p:sp>
      <p:pic>
        <p:nvPicPr>
          <p:cNvPr id="41" name="Graphic 40" descr="Badge Follow with solid fill">
            <a:extLst>
              <a:ext uri="{FF2B5EF4-FFF2-40B4-BE49-F238E27FC236}">
                <a16:creationId xmlns:a16="http://schemas.microsoft.com/office/drawing/2014/main" id="{CA5F90D1-1E99-1FCC-0F3D-0FAEDD76AB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3151" y="2950670"/>
            <a:ext cx="402748" cy="402748"/>
          </a:xfrm>
          <a:prstGeom prst="rect">
            <a:avLst/>
          </a:prstGeom>
        </p:spPr>
      </p:pic>
      <p:cxnSp>
        <p:nvCxnSpPr>
          <p:cNvPr id="42" name="Straight Arrow Connector 41">
            <a:extLst>
              <a:ext uri="{FF2B5EF4-FFF2-40B4-BE49-F238E27FC236}">
                <a16:creationId xmlns:a16="http://schemas.microsoft.com/office/drawing/2014/main" id="{7C0BA646-F4DC-E488-3FCF-52BA8CF70F04}"/>
              </a:ext>
            </a:extLst>
          </p:cNvPr>
          <p:cNvCxnSpPr>
            <a:cxnSpLocks/>
          </p:cNvCxnSpPr>
          <p:nvPr/>
        </p:nvCxnSpPr>
        <p:spPr>
          <a:xfrm>
            <a:off x="7340119" y="3153692"/>
            <a:ext cx="717422"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A339B878-177E-4595-155C-9FA56422F272}"/>
              </a:ext>
            </a:extLst>
          </p:cNvPr>
          <p:cNvCxnSpPr>
            <a:stCxn id="24" idx="3"/>
            <a:endCxn id="41" idx="0"/>
          </p:cNvCxnSpPr>
          <p:nvPr/>
        </p:nvCxnSpPr>
        <p:spPr>
          <a:xfrm>
            <a:off x="7340119" y="2066793"/>
            <a:ext cx="914406" cy="883877"/>
          </a:xfrm>
          <a:prstGeom prst="bentConnector2">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A7CE34B3-CA3C-F032-1453-D2B47281B6B8}"/>
              </a:ext>
            </a:extLst>
          </p:cNvPr>
          <p:cNvCxnSpPr>
            <a:cxnSpLocks/>
            <a:stCxn id="21" idx="1"/>
            <a:endCxn id="101" idx="0"/>
          </p:cNvCxnSpPr>
          <p:nvPr/>
        </p:nvCxnSpPr>
        <p:spPr>
          <a:xfrm rot="16200000" flipH="1" flipV="1">
            <a:off x="2997525" y="3132742"/>
            <a:ext cx="1237783" cy="1963875"/>
          </a:xfrm>
          <a:prstGeom prst="bentConnector3">
            <a:avLst>
              <a:gd name="adj1" fmla="val 70840"/>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407879E4-AB62-2E74-5F36-0A7AC25B748C}"/>
              </a:ext>
            </a:extLst>
          </p:cNvPr>
          <p:cNvGrpSpPr/>
          <p:nvPr/>
        </p:nvGrpSpPr>
        <p:grpSpPr>
          <a:xfrm>
            <a:off x="3980347" y="3002251"/>
            <a:ext cx="1236015" cy="247204"/>
            <a:chOff x="4556049" y="4534104"/>
            <a:chExt cx="1236015" cy="247204"/>
          </a:xfrm>
        </p:grpSpPr>
        <p:sp>
          <p:nvSpPr>
            <p:cNvPr id="55" name="Rectangle 54">
              <a:extLst>
                <a:ext uri="{FF2B5EF4-FFF2-40B4-BE49-F238E27FC236}">
                  <a16:creationId xmlns:a16="http://schemas.microsoft.com/office/drawing/2014/main" id="{B27CB22C-0798-E3D2-755E-7EC27B4F71C2}"/>
                </a:ext>
              </a:extLst>
            </p:cNvPr>
            <p:cNvSpPr/>
            <p:nvPr/>
          </p:nvSpPr>
          <p:spPr bwMode="auto">
            <a:xfrm>
              <a:off x="5050455" y="4534104"/>
              <a:ext cx="247203" cy="247203"/>
            </a:xfrm>
            <a:prstGeom prst="rect">
              <a:avLst/>
            </a:prstGeom>
            <a:solidFill>
              <a:schemeClr val="accent2">
                <a:lumMod val="20000"/>
                <a:lumOff val="80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B6A6C2D9-18C4-2C85-89C2-41DF0A92B34F}"/>
                </a:ext>
              </a:extLst>
            </p:cNvPr>
            <p:cNvSpPr/>
            <p:nvPr/>
          </p:nvSpPr>
          <p:spPr bwMode="auto">
            <a:xfrm>
              <a:off x="4556049" y="4534104"/>
              <a:ext cx="247203" cy="247203"/>
            </a:xfrm>
            <a:prstGeom prst="rect">
              <a:avLst/>
            </a:prstGeom>
            <a:solidFill>
              <a:schemeClr val="accent2">
                <a:lumMod val="40000"/>
                <a:lumOff val="60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Rectangle 56">
              <a:extLst>
                <a:ext uri="{FF2B5EF4-FFF2-40B4-BE49-F238E27FC236}">
                  <a16:creationId xmlns:a16="http://schemas.microsoft.com/office/drawing/2014/main" id="{AE3ECE25-0F03-5C95-69A0-B4F9F303F324}"/>
                </a:ext>
              </a:extLst>
            </p:cNvPr>
            <p:cNvSpPr/>
            <p:nvPr/>
          </p:nvSpPr>
          <p:spPr bwMode="auto">
            <a:xfrm>
              <a:off x="5297658" y="4534105"/>
              <a:ext cx="247203" cy="247203"/>
            </a:xfrm>
            <a:prstGeom prst="rect">
              <a:avLst/>
            </a:prstGeom>
            <a:solidFill>
              <a:schemeClr val="accent2">
                <a:lumMod val="60000"/>
                <a:lumOff val="40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Rectangle 57">
              <a:extLst>
                <a:ext uri="{FF2B5EF4-FFF2-40B4-BE49-F238E27FC236}">
                  <a16:creationId xmlns:a16="http://schemas.microsoft.com/office/drawing/2014/main" id="{E6A97D65-087D-CD14-1DF8-E718136FF0E7}"/>
                </a:ext>
              </a:extLst>
            </p:cNvPr>
            <p:cNvSpPr/>
            <p:nvPr/>
          </p:nvSpPr>
          <p:spPr bwMode="auto">
            <a:xfrm>
              <a:off x="5544861" y="4534105"/>
              <a:ext cx="247203" cy="247203"/>
            </a:xfrm>
            <a:prstGeom prst="rect">
              <a:avLst/>
            </a:prstGeom>
            <a:solidFill>
              <a:schemeClr val="accent2">
                <a:lumMod val="75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Rectangle 58">
              <a:extLst>
                <a:ext uri="{FF2B5EF4-FFF2-40B4-BE49-F238E27FC236}">
                  <a16:creationId xmlns:a16="http://schemas.microsoft.com/office/drawing/2014/main" id="{F717B62A-436B-D7D9-28CE-91FE9CFA711E}"/>
                </a:ext>
              </a:extLst>
            </p:cNvPr>
            <p:cNvSpPr/>
            <p:nvPr/>
          </p:nvSpPr>
          <p:spPr bwMode="auto">
            <a:xfrm>
              <a:off x="4803252" y="4534104"/>
              <a:ext cx="247203" cy="247203"/>
            </a:xfrm>
            <a:prstGeom prst="rect">
              <a:avLst/>
            </a:prstGeom>
            <a:solidFill>
              <a:schemeClr val="accent2">
                <a:lumMod val="75000"/>
              </a:schemeClr>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1" name="Rectangle 60">
            <a:extLst>
              <a:ext uri="{FF2B5EF4-FFF2-40B4-BE49-F238E27FC236}">
                <a16:creationId xmlns:a16="http://schemas.microsoft.com/office/drawing/2014/main" id="{F807DE35-8AD6-2B1D-C8A8-2C35CE5BA5E4}"/>
              </a:ext>
            </a:extLst>
          </p:cNvPr>
          <p:cNvSpPr/>
          <p:nvPr/>
        </p:nvSpPr>
        <p:spPr bwMode="auto">
          <a:xfrm>
            <a:off x="3956981" y="2984248"/>
            <a:ext cx="516254" cy="28194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cxnSp>
        <p:nvCxnSpPr>
          <p:cNvPr id="62" name="Connector: Elbow 61">
            <a:extLst>
              <a:ext uri="{FF2B5EF4-FFF2-40B4-BE49-F238E27FC236}">
                <a16:creationId xmlns:a16="http://schemas.microsoft.com/office/drawing/2014/main" id="{FD5002F2-ED2D-EE78-B512-8A9EFF562DDC}"/>
              </a:ext>
            </a:extLst>
          </p:cNvPr>
          <p:cNvCxnSpPr>
            <a:cxnSpLocks/>
            <a:stCxn id="61" idx="0"/>
            <a:endCxn id="24" idx="1"/>
          </p:cNvCxnSpPr>
          <p:nvPr/>
        </p:nvCxnSpPr>
        <p:spPr>
          <a:xfrm rot="5400000" flipH="1" flipV="1">
            <a:off x="4669942" y="1611960"/>
            <a:ext cx="917455" cy="1827122"/>
          </a:xfrm>
          <a:prstGeom prst="bentConnector2">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D76FB525-82E7-71DE-D4B9-EED24480537C}"/>
              </a:ext>
            </a:extLst>
          </p:cNvPr>
          <p:cNvSpPr/>
          <p:nvPr/>
        </p:nvSpPr>
        <p:spPr bwMode="auto">
          <a:xfrm>
            <a:off x="4492140" y="2984248"/>
            <a:ext cx="722619" cy="281940"/>
          </a:xfrm>
          <a:prstGeom prst="rect">
            <a:avLst/>
          </a:prstGeom>
          <a:noFill/>
          <a:ln w="28575">
            <a:solidFill>
              <a:srgbClr val="00A2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74" name="TextBox 73">
            <a:extLst>
              <a:ext uri="{FF2B5EF4-FFF2-40B4-BE49-F238E27FC236}">
                <a16:creationId xmlns:a16="http://schemas.microsoft.com/office/drawing/2014/main" id="{236D2167-FBCC-4BF0-F7F6-3282126A0792}"/>
              </a:ext>
            </a:extLst>
          </p:cNvPr>
          <p:cNvSpPr txBox="1"/>
          <p:nvPr/>
        </p:nvSpPr>
        <p:spPr>
          <a:xfrm>
            <a:off x="4387703" y="2597136"/>
            <a:ext cx="11874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A249"/>
                </a:solidFill>
                <a:effectLst/>
                <a:uLnTx/>
                <a:uFillTx/>
                <a:latin typeface="Calibri"/>
                <a:ea typeface="宋体" panose="02010600030101010101" pitchFamily="2" charset="-122"/>
                <a:cs typeface="+mn-cs"/>
              </a:rPr>
              <a:t>remainder</a:t>
            </a:r>
            <a:endParaRPr kumimoji="0" lang="en-US" sz="1800" b="1" i="0" u="none" strike="noStrike" kern="1200" cap="none" spc="0" normalizeH="0" baseline="0" noProof="0" dirty="0">
              <a:ln>
                <a:noFill/>
              </a:ln>
              <a:solidFill>
                <a:srgbClr val="00A249"/>
              </a:solidFill>
              <a:effectLst/>
              <a:uLnTx/>
              <a:uFillTx/>
              <a:latin typeface="Calibri"/>
              <a:cs typeface="+mn-cs"/>
            </a:endParaRPr>
          </a:p>
        </p:txBody>
      </p:sp>
      <p:cxnSp>
        <p:nvCxnSpPr>
          <p:cNvPr id="89" name="Straight Arrow Connector 88">
            <a:extLst>
              <a:ext uri="{FF2B5EF4-FFF2-40B4-BE49-F238E27FC236}">
                <a16:creationId xmlns:a16="http://schemas.microsoft.com/office/drawing/2014/main" id="{2472E2A9-46D1-0181-1787-F01903E2C03D}"/>
              </a:ext>
            </a:extLst>
          </p:cNvPr>
          <p:cNvCxnSpPr>
            <a:cxnSpLocks/>
          </p:cNvCxnSpPr>
          <p:nvPr/>
        </p:nvCxnSpPr>
        <p:spPr>
          <a:xfrm>
            <a:off x="8455899" y="3152044"/>
            <a:ext cx="529578"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2A4C85C-910E-431B-DA65-2DFD49ACFE77}"/>
              </a:ext>
            </a:extLst>
          </p:cNvPr>
          <p:cNvSpPr txBox="1"/>
          <p:nvPr/>
        </p:nvSpPr>
        <p:spPr>
          <a:xfrm>
            <a:off x="8954803" y="2962032"/>
            <a:ext cx="12978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a:ea typeface="+mn-ea"/>
                <a:cs typeface="+mn-cs"/>
              </a:rPr>
              <a:t>Prediction</a:t>
            </a:r>
          </a:p>
        </p:txBody>
      </p:sp>
      <p:sp>
        <p:nvSpPr>
          <p:cNvPr id="94" name="Rectangle: Rounded Corners 93">
            <a:extLst>
              <a:ext uri="{FF2B5EF4-FFF2-40B4-BE49-F238E27FC236}">
                <a16:creationId xmlns:a16="http://schemas.microsoft.com/office/drawing/2014/main" id="{FBCDE217-22F7-3B67-2574-599C9816DE09}"/>
              </a:ext>
            </a:extLst>
          </p:cNvPr>
          <p:cNvSpPr/>
          <p:nvPr/>
        </p:nvSpPr>
        <p:spPr>
          <a:xfrm>
            <a:off x="2807094" y="5056231"/>
            <a:ext cx="1523820" cy="638175"/>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Explainable AI Tool</a:t>
            </a:r>
          </a:p>
        </p:txBody>
      </p:sp>
      <p:sp>
        <p:nvSpPr>
          <p:cNvPr id="107" name="TextBox 106">
            <a:extLst>
              <a:ext uri="{FF2B5EF4-FFF2-40B4-BE49-F238E27FC236}">
                <a16:creationId xmlns:a16="http://schemas.microsoft.com/office/drawing/2014/main" id="{3E8BED23-87E4-819B-8E6A-22CB72EB1A25}"/>
              </a:ext>
            </a:extLst>
          </p:cNvPr>
          <p:cNvSpPr txBox="1"/>
          <p:nvPr/>
        </p:nvSpPr>
        <p:spPr>
          <a:xfrm>
            <a:off x="733415" y="6027232"/>
            <a:ext cx="37806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Feature Importance Evaluator</a:t>
            </a:r>
          </a:p>
        </p:txBody>
      </p:sp>
      <p:sp>
        <p:nvSpPr>
          <p:cNvPr id="120" name="Rectangle: Rounded Corners 119">
            <a:extLst>
              <a:ext uri="{FF2B5EF4-FFF2-40B4-BE49-F238E27FC236}">
                <a16:creationId xmlns:a16="http://schemas.microsoft.com/office/drawing/2014/main" id="{6464FC71-E428-8869-396D-A1975739CF28}"/>
              </a:ext>
            </a:extLst>
          </p:cNvPr>
          <p:cNvSpPr/>
          <p:nvPr/>
        </p:nvSpPr>
        <p:spPr bwMode="auto">
          <a:xfrm>
            <a:off x="4950959" y="4723404"/>
            <a:ext cx="3783142" cy="1812499"/>
          </a:xfrm>
          <a:prstGeom prst="roundRect">
            <a:avLst>
              <a:gd name="adj" fmla="val 14191"/>
            </a:avLst>
          </a:prstGeom>
          <a:solidFill>
            <a:schemeClr val="bg2"/>
          </a:solidFill>
          <a:ln w="19050">
            <a:solidFill>
              <a:schemeClr val="bg1">
                <a:lumMod val="85000"/>
              </a:schemeClr>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21" name="Rectangle: Rounded Corners 120">
            <a:extLst>
              <a:ext uri="{FF2B5EF4-FFF2-40B4-BE49-F238E27FC236}">
                <a16:creationId xmlns:a16="http://schemas.microsoft.com/office/drawing/2014/main" id="{08A174AB-E668-399F-F902-C7325CE534F6}"/>
              </a:ext>
            </a:extLst>
          </p:cNvPr>
          <p:cNvSpPr/>
          <p:nvPr/>
        </p:nvSpPr>
        <p:spPr bwMode="auto">
          <a:xfrm>
            <a:off x="9683856" y="4717302"/>
            <a:ext cx="1929866" cy="1812499"/>
          </a:xfrm>
          <a:prstGeom prst="roundRect">
            <a:avLst>
              <a:gd name="adj" fmla="val 13591"/>
            </a:avLst>
          </a:prstGeom>
          <a:solidFill>
            <a:schemeClr val="bg2"/>
          </a:solidFill>
          <a:ln w="19050">
            <a:solidFill>
              <a:schemeClr val="bg1">
                <a:lumMod val="85000"/>
              </a:schemeClr>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22" name="TextBox 121">
            <a:extLst>
              <a:ext uri="{FF2B5EF4-FFF2-40B4-BE49-F238E27FC236}">
                <a16:creationId xmlns:a16="http://schemas.microsoft.com/office/drawing/2014/main" id="{E86FB118-990A-FE88-04BB-B66DAEDDDD6F}"/>
              </a:ext>
            </a:extLst>
          </p:cNvPr>
          <p:cNvSpPr txBox="1"/>
          <p:nvPr/>
        </p:nvSpPr>
        <p:spPr>
          <a:xfrm>
            <a:off x="6457881" y="6108404"/>
            <a:ext cx="137806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XAI Loss</a:t>
            </a:r>
          </a:p>
        </p:txBody>
      </p:sp>
      <p:sp>
        <p:nvSpPr>
          <p:cNvPr id="123" name="TextBox 122">
            <a:extLst>
              <a:ext uri="{FF2B5EF4-FFF2-40B4-BE49-F238E27FC236}">
                <a16:creationId xmlns:a16="http://schemas.microsoft.com/office/drawing/2014/main" id="{FA59D87E-62C4-F392-3024-A46A87884938}"/>
              </a:ext>
            </a:extLst>
          </p:cNvPr>
          <p:cNvSpPr txBox="1"/>
          <p:nvPr/>
        </p:nvSpPr>
        <p:spPr>
          <a:xfrm>
            <a:off x="9918072" y="6095282"/>
            <a:ext cx="152819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Pred. Loss</a:t>
            </a:r>
          </a:p>
        </p:txBody>
      </p:sp>
      <p:cxnSp>
        <p:nvCxnSpPr>
          <p:cNvPr id="2049" name="Connector: Elbow 2048">
            <a:extLst>
              <a:ext uri="{FF2B5EF4-FFF2-40B4-BE49-F238E27FC236}">
                <a16:creationId xmlns:a16="http://schemas.microsoft.com/office/drawing/2014/main" id="{22C08E71-A680-0B7B-5BE0-38B136056522}"/>
              </a:ext>
            </a:extLst>
          </p:cNvPr>
          <p:cNvCxnSpPr>
            <a:cxnSpLocks/>
            <a:stCxn id="92" idx="3"/>
            <a:endCxn id="121" idx="0"/>
          </p:cNvCxnSpPr>
          <p:nvPr/>
        </p:nvCxnSpPr>
        <p:spPr>
          <a:xfrm>
            <a:off x="10252692" y="3162087"/>
            <a:ext cx="396097" cy="1555215"/>
          </a:xfrm>
          <a:prstGeom prst="bentConnector2">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57" name="Straight Arrow Connector 2056">
            <a:extLst>
              <a:ext uri="{FF2B5EF4-FFF2-40B4-BE49-F238E27FC236}">
                <a16:creationId xmlns:a16="http://schemas.microsoft.com/office/drawing/2014/main" id="{E6CA87D5-B531-A76A-47E2-F19D294FBD8E}"/>
              </a:ext>
            </a:extLst>
          </p:cNvPr>
          <p:cNvCxnSpPr>
            <a:cxnSpLocks/>
          </p:cNvCxnSpPr>
          <p:nvPr/>
        </p:nvCxnSpPr>
        <p:spPr>
          <a:xfrm>
            <a:off x="4598355" y="5618047"/>
            <a:ext cx="37080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61" name="Straight Arrow Connector 2060">
            <a:extLst>
              <a:ext uri="{FF2B5EF4-FFF2-40B4-BE49-F238E27FC236}">
                <a16:creationId xmlns:a16="http://schemas.microsoft.com/office/drawing/2014/main" id="{615F339B-059F-4A8A-3000-D214B6514081}"/>
              </a:ext>
            </a:extLst>
          </p:cNvPr>
          <p:cNvCxnSpPr>
            <a:cxnSpLocks/>
          </p:cNvCxnSpPr>
          <p:nvPr/>
        </p:nvCxnSpPr>
        <p:spPr>
          <a:xfrm>
            <a:off x="5313715" y="4872119"/>
            <a:ext cx="0" cy="1339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a:extLst>
              <a:ext uri="{FF2B5EF4-FFF2-40B4-BE49-F238E27FC236}">
                <a16:creationId xmlns:a16="http://schemas.microsoft.com/office/drawing/2014/main" id="{B08A107F-A059-EBB1-1C7C-22920DC10638}"/>
              </a:ext>
            </a:extLst>
          </p:cNvPr>
          <p:cNvCxnSpPr>
            <a:cxnSpLocks/>
          </p:cNvCxnSpPr>
          <p:nvPr/>
        </p:nvCxnSpPr>
        <p:spPr>
          <a:xfrm>
            <a:off x="5313715" y="4872119"/>
            <a:ext cx="100148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8" name="Rectangle 2067">
            <a:extLst>
              <a:ext uri="{FF2B5EF4-FFF2-40B4-BE49-F238E27FC236}">
                <a16:creationId xmlns:a16="http://schemas.microsoft.com/office/drawing/2014/main" id="{827F9A61-3433-D185-9D4D-43E7A8FF16F9}"/>
              </a:ext>
            </a:extLst>
          </p:cNvPr>
          <p:cNvSpPr/>
          <p:nvPr/>
        </p:nvSpPr>
        <p:spPr bwMode="auto">
          <a:xfrm>
            <a:off x="5313715" y="5014747"/>
            <a:ext cx="335416" cy="120154"/>
          </a:xfrm>
          <a:prstGeom prst="rect">
            <a:avLst/>
          </a:prstGeom>
          <a:solidFill>
            <a:schemeClr val="accent2">
              <a:lumMod val="40000"/>
              <a:lumOff val="60000"/>
            </a:schemeClr>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069" name="Rectangle 2068">
            <a:extLst>
              <a:ext uri="{FF2B5EF4-FFF2-40B4-BE49-F238E27FC236}">
                <a16:creationId xmlns:a16="http://schemas.microsoft.com/office/drawing/2014/main" id="{ED3927A5-1F65-EF0D-418C-8152A4BDAE26}"/>
              </a:ext>
            </a:extLst>
          </p:cNvPr>
          <p:cNvSpPr/>
          <p:nvPr/>
        </p:nvSpPr>
        <p:spPr bwMode="auto">
          <a:xfrm>
            <a:off x="5313715" y="5217451"/>
            <a:ext cx="911678" cy="120154"/>
          </a:xfrm>
          <a:prstGeom prst="rect">
            <a:avLst/>
          </a:prstGeom>
          <a:solidFill>
            <a:schemeClr val="accent2">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070" name="Rectangle 2069">
            <a:extLst>
              <a:ext uri="{FF2B5EF4-FFF2-40B4-BE49-F238E27FC236}">
                <a16:creationId xmlns:a16="http://schemas.microsoft.com/office/drawing/2014/main" id="{D4A5CA39-8EE0-A77D-FA7D-377F0D98DD0B}"/>
              </a:ext>
            </a:extLst>
          </p:cNvPr>
          <p:cNvSpPr/>
          <p:nvPr/>
        </p:nvSpPr>
        <p:spPr bwMode="auto">
          <a:xfrm>
            <a:off x="5313715" y="5422249"/>
            <a:ext cx="259211" cy="120154"/>
          </a:xfrm>
          <a:prstGeom prst="rect">
            <a:avLst/>
          </a:prstGeom>
          <a:solidFill>
            <a:schemeClr val="accent2">
              <a:lumMod val="20000"/>
              <a:lumOff val="80000"/>
            </a:schemeClr>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071" name="Rectangle 2070">
            <a:extLst>
              <a:ext uri="{FF2B5EF4-FFF2-40B4-BE49-F238E27FC236}">
                <a16:creationId xmlns:a16="http://schemas.microsoft.com/office/drawing/2014/main" id="{2AA35C42-570E-8A7D-094B-711FE246EDFE}"/>
              </a:ext>
            </a:extLst>
          </p:cNvPr>
          <p:cNvSpPr/>
          <p:nvPr/>
        </p:nvSpPr>
        <p:spPr bwMode="auto">
          <a:xfrm>
            <a:off x="5313714" y="5621947"/>
            <a:ext cx="493357" cy="120154"/>
          </a:xfrm>
          <a:prstGeom prst="rect">
            <a:avLst/>
          </a:prstGeom>
          <a:solidFill>
            <a:schemeClr val="accent2">
              <a:lumMod val="60000"/>
              <a:lumOff val="40000"/>
            </a:schemeClr>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073" name="Rectangle 2072">
            <a:extLst>
              <a:ext uri="{FF2B5EF4-FFF2-40B4-BE49-F238E27FC236}">
                <a16:creationId xmlns:a16="http://schemas.microsoft.com/office/drawing/2014/main" id="{B7626E6D-7EE7-17C0-FA15-2D634FBD19DA}"/>
              </a:ext>
            </a:extLst>
          </p:cNvPr>
          <p:cNvSpPr/>
          <p:nvPr/>
        </p:nvSpPr>
        <p:spPr bwMode="auto">
          <a:xfrm>
            <a:off x="5313715" y="5836358"/>
            <a:ext cx="806903" cy="120154"/>
          </a:xfrm>
          <a:prstGeom prst="rect">
            <a:avLst/>
          </a:prstGeom>
          <a:solidFill>
            <a:schemeClr val="accent2">
              <a:lumMod val="75000"/>
            </a:schemeClr>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075" name="Right Brace 2074">
            <a:extLst>
              <a:ext uri="{FF2B5EF4-FFF2-40B4-BE49-F238E27FC236}">
                <a16:creationId xmlns:a16="http://schemas.microsoft.com/office/drawing/2014/main" id="{69158B62-8897-AA9C-2433-58316DF10766}"/>
              </a:ext>
            </a:extLst>
          </p:cNvPr>
          <p:cNvSpPr/>
          <p:nvPr/>
        </p:nvSpPr>
        <p:spPr>
          <a:xfrm>
            <a:off x="6322353" y="5006669"/>
            <a:ext cx="93352" cy="336807"/>
          </a:xfrm>
          <a:prstGeom prst="rightBrace">
            <a:avLst>
              <a:gd name="adj1" fmla="val 53772"/>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76" name="Right Brace 2075">
            <a:extLst>
              <a:ext uri="{FF2B5EF4-FFF2-40B4-BE49-F238E27FC236}">
                <a16:creationId xmlns:a16="http://schemas.microsoft.com/office/drawing/2014/main" id="{B8FF656D-221A-1153-5FFD-26BDDFFDD073}"/>
              </a:ext>
            </a:extLst>
          </p:cNvPr>
          <p:cNvSpPr/>
          <p:nvPr/>
        </p:nvSpPr>
        <p:spPr>
          <a:xfrm>
            <a:off x="6328724" y="5440076"/>
            <a:ext cx="93351" cy="516436"/>
          </a:xfrm>
          <a:prstGeom prst="rightBrace">
            <a:avLst>
              <a:gd name="adj1" fmla="val 53772"/>
              <a:gd name="adj2" fmla="val 50000"/>
            </a:avLst>
          </a:prstGeom>
          <a:ln w="28575">
            <a:solidFill>
              <a:srgbClr val="00A24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78" name="TextBox 2077">
            <a:extLst>
              <a:ext uri="{FF2B5EF4-FFF2-40B4-BE49-F238E27FC236}">
                <a16:creationId xmlns:a16="http://schemas.microsoft.com/office/drawing/2014/main" id="{853C48A0-4907-4C8E-8665-026AC5F01692}"/>
              </a:ext>
            </a:extLst>
          </p:cNvPr>
          <p:cNvSpPr txBox="1"/>
          <p:nvPr/>
        </p:nvSpPr>
        <p:spPr>
          <a:xfrm>
            <a:off x="10852056" y="5339481"/>
            <a:ext cx="7593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prstClr val="black"/>
                </a:solidFill>
                <a:effectLst/>
                <a:uLnTx/>
                <a:uFillTx/>
                <a:latin typeface="Calibri"/>
                <a:ea typeface="+mn-ea"/>
                <a:cs typeface="+mn-cs"/>
              </a:rPr>
              <a:t>Label</a:t>
            </a:r>
          </a:p>
        </p:txBody>
      </p:sp>
      <p:pic>
        <p:nvPicPr>
          <p:cNvPr id="2090" name="Graphic 2089" descr="Badge Follow with solid fill">
            <a:extLst>
              <a:ext uri="{FF2B5EF4-FFF2-40B4-BE49-F238E27FC236}">
                <a16:creationId xmlns:a16="http://schemas.microsoft.com/office/drawing/2014/main" id="{95617D00-2C24-22A2-DEEA-A946F625E2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5758" y="5475173"/>
            <a:ext cx="402748" cy="402748"/>
          </a:xfrm>
          <a:prstGeom prst="rect">
            <a:avLst/>
          </a:prstGeom>
        </p:spPr>
      </p:pic>
      <p:sp>
        <p:nvSpPr>
          <p:cNvPr id="2093" name="TextBox 2092">
            <a:extLst>
              <a:ext uri="{FF2B5EF4-FFF2-40B4-BE49-F238E27FC236}">
                <a16:creationId xmlns:a16="http://schemas.microsoft.com/office/drawing/2014/main" id="{D016C5C2-6F09-0769-FBB6-8B4B489B8174}"/>
              </a:ext>
            </a:extLst>
          </p:cNvPr>
          <p:cNvSpPr txBox="1"/>
          <p:nvPr/>
        </p:nvSpPr>
        <p:spPr>
          <a:xfrm>
            <a:off x="9683856" y="4976725"/>
            <a:ext cx="8291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prstClr val="black"/>
                </a:solidFill>
                <a:effectLst/>
                <a:uLnTx/>
                <a:uFillTx/>
                <a:latin typeface="Calibri"/>
                <a:ea typeface="+mn-ea"/>
                <a:cs typeface="+mn-cs"/>
              </a:rPr>
              <a:t>Pred.</a:t>
            </a:r>
          </a:p>
        </p:txBody>
      </p:sp>
      <p:sp>
        <p:nvSpPr>
          <p:cNvPr id="2094" name="Oval 2093">
            <a:extLst>
              <a:ext uri="{FF2B5EF4-FFF2-40B4-BE49-F238E27FC236}">
                <a16:creationId xmlns:a16="http://schemas.microsoft.com/office/drawing/2014/main" id="{E9E81BCF-09C2-F434-EF96-8CE29910010D}"/>
              </a:ext>
            </a:extLst>
          </p:cNvPr>
          <p:cNvSpPr/>
          <p:nvPr/>
        </p:nvSpPr>
        <p:spPr bwMode="auto">
          <a:xfrm>
            <a:off x="10079387" y="5343458"/>
            <a:ext cx="162261" cy="162261"/>
          </a:xfrm>
          <a:prstGeom prst="ellipse">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095" name="Oval 2094">
            <a:extLst>
              <a:ext uri="{FF2B5EF4-FFF2-40B4-BE49-F238E27FC236}">
                <a16:creationId xmlns:a16="http://schemas.microsoft.com/office/drawing/2014/main" id="{FF1D2072-2B63-0EF4-B533-92199AE98964}"/>
              </a:ext>
            </a:extLst>
          </p:cNvPr>
          <p:cNvSpPr/>
          <p:nvPr/>
        </p:nvSpPr>
        <p:spPr bwMode="auto">
          <a:xfrm>
            <a:off x="10898297" y="5676547"/>
            <a:ext cx="162261" cy="162261"/>
          </a:xfrm>
          <a:prstGeom prst="ellipse">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cxnSp>
        <p:nvCxnSpPr>
          <p:cNvPr id="2097" name="Straight Arrow Connector 2096">
            <a:extLst>
              <a:ext uri="{FF2B5EF4-FFF2-40B4-BE49-F238E27FC236}">
                <a16:creationId xmlns:a16="http://schemas.microsoft.com/office/drawing/2014/main" id="{F304C9F3-C718-C3C3-473D-F1D656DE8E47}"/>
              </a:ext>
            </a:extLst>
          </p:cNvPr>
          <p:cNvCxnSpPr>
            <a:cxnSpLocks/>
          </p:cNvCxnSpPr>
          <p:nvPr/>
        </p:nvCxnSpPr>
        <p:spPr>
          <a:xfrm>
            <a:off x="10274817" y="5458321"/>
            <a:ext cx="566516" cy="252549"/>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99" name="TextBox 2098">
            <a:extLst>
              <a:ext uri="{FF2B5EF4-FFF2-40B4-BE49-F238E27FC236}">
                <a16:creationId xmlns:a16="http://schemas.microsoft.com/office/drawing/2014/main" id="{A6871DD8-7E1E-95CC-07CB-00ECF6708011}"/>
              </a:ext>
            </a:extLst>
          </p:cNvPr>
          <p:cNvSpPr txBox="1"/>
          <p:nvPr/>
        </p:nvSpPr>
        <p:spPr>
          <a:xfrm>
            <a:off x="10428895" y="5236646"/>
            <a:ext cx="3311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d</a:t>
            </a:r>
          </a:p>
        </p:txBody>
      </p:sp>
      <mc:AlternateContent xmlns:mc="http://schemas.openxmlformats.org/markup-compatibility/2006" xmlns:a14="http://schemas.microsoft.com/office/drawing/2010/main">
        <mc:Choice Requires="a14">
          <p:sp>
            <p:nvSpPr>
              <p:cNvPr id="2103" name="TextBox 2102">
                <a:extLst>
                  <a:ext uri="{FF2B5EF4-FFF2-40B4-BE49-F238E27FC236}">
                    <a16:creationId xmlns:a16="http://schemas.microsoft.com/office/drawing/2014/main" id="{A41DBA63-8C88-6AEC-D43B-60C30FE1188E}"/>
                  </a:ext>
                </a:extLst>
              </p:cNvPr>
              <p:cNvSpPr txBox="1"/>
              <p:nvPr/>
            </p:nvSpPr>
            <p:spPr>
              <a:xfrm>
                <a:off x="6349327" y="4953753"/>
                <a:ext cx="594401" cy="4029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sSub>
                            <m:sSub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e>
                            <m: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acc>
                    </m:oMath>
                  </m:oMathPara>
                </a14:m>
                <a:endParaRPr kumimoji="0" lang="en-US"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103" name="TextBox 2102">
                <a:extLst>
                  <a:ext uri="{FF2B5EF4-FFF2-40B4-BE49-F238E27FC236}">
                    <a16:creationId xmlns:a16="http://schemas.microsoft.com/office/drawing/2014/main" id="{A41DBA63-8C88-6AEC-D43B-60C30FE1188E}"/>
                  </a:ext>
                </a:extLst>
              </p:cNvPr>
              <p:cNvSpPr txBox="1">
                <a:spLocks noRot="1" noChangeAspect="1" noMove="1" noResize="1" noEditPoints="1" noAdjustHandles="1" noChangeArrowheads="1" noChangeShapeType="1" noTextEdit="1"/>
              </p:cNvSpPr>
              <p:nvPr/>
            </p:nvSpPr>
            <p:spPr>
              <a:xfrm>
                <a:off x="6349327" y="4953753"/>
                <a:ext cx="594401" cy="4029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4" name="TextBox 2103">
                <a:extLst>
                  <a:ext uri="{FF2B5EF4-FFF2-40B4-BE49-F238E27FC236}">
                    <a16:creationId xmlns:a16="http://schemas.microsoft.com/office/drawing/2014/main" id="{16145404-28C1-3E3E-33B7-5E0FBFB53913}"/>
                  </a:ext>
                </a:extLst>
              </p:cNvPr>
              <p:cNvSpPr txBox="1"/>
              <p:nvPr/>
            </p:nvSpPr>
            <p:spPr>
              <a:xfrm>
                <a:off x="6349327" y="5482056"/>
                <a:ext cx="594401" cy="4029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sSub>
                            <m:sSub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𝑰</m:t>
                              </m:r>
                            </m:e>
                            <m: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acc>
                    </m:oMath>
                  </m:oMathPara>
                </a14:m>
                <a:endParaRPr kumimoji="0" lang="en-US"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104" name="TextBox 2103">
                <a:extLst>
                  <a:ext uri="{FF2B5EF4-FFF2-40B4-BE49-F238E27FC236}">
                    <a16:creationId xmlns:a16="http://schemas.microsoft.com/office/drawing/2014/main" id="{16145404-28C1-3E3E-33B7-5E0FBFB53913}"/>
                  </a:ext>
                </a:extLst>
              </p:cNvPr>
              <p:cNvSpPr txBox="1">
                <a:spLocks noRot="1" noChangeAspect="1" noMove="1" noResize="1" noEditPoints="1" noAdjustHandles="1" noChangeArrowheads="1" noChangeShapeType="1" noTextEdit="1"/>
              </p:cNvSpPr>
              <p:nvPr/>
            </p:nvSpPr>
            <p:spPr>
              <a:xfrm>
                <a:off x="6349327" y="5482056"/>
                <a:ext cx="594401" cy="402931"/>
              </a:xfrm>
              <a:prstGeom prst="rect">
                <a:avLst/>
              </a:prstGeom>
              <a:blipFill>
                <a:blip r:embed="rId6"/>
                <a:stretch>
                  <a:fillRect/>
                </a:stretch>
              </a:blipFill>
            </p:spPr>
            <p:txBody>
              <a:bodyPr/>
              <a:lstStyle/>
              <a:p>
                <a:r>
                  <a:rPr lang="en-US">
                    <a:noFill/>
                  </a:rPr>
                  <a:t> </a:t>
                </a:r>
              </a:p>
            </p:txBody>
          </p:sp>
        </mc:Fallback>
      </mc:AlternateContent>
      <p:sp>
        <p:nvSpPr>
          <p:cNvPr id="2106" name="Arrow: Right 2105">
            <a:extLst>
              <a:ext uri="{FF2B5EF4-FFF2-40B4-BE49-F238E27FC236}">
                <a16:creationId xmlns:a16="http://schemas.microsoft.com/office/drawing/2014/main" id="{D47F0E79-AA7A-22A7-3494-3F5066B0660D}"/>
              </a:ext>
            </a:extLst>
          </p:cNvPr>
          <p:cNvSpPr/>
          <p:nvPr/>
        </p:nvSpPr>
        <p:spPr bwMode="auto">
          <a:xfrm>
            <a:off x="2303105" y="5220813"/>
            <a:ext cx="455608" cy="291822"/>
          </a:xfrm>
          <a:prstGeom prst="rightArrow">
            <a:avLst>
              <a:gd name="adj1" fmla="val 23756"/>
              <a:gd name="adj2" fmla="val 50000"/>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107" name="Arrow: Right 2106">
            <a:extLst>
              <a:ext uri="{FF2B5EF4-FFF2-40B4-BE49-F238E27FC236}">
                <a16:creationId xmlns:a16="http://schemas.microsoft.com/office/drawing/2014/main" id="{2C70F149-5339-EA0B-2FFF-CD263CDA3F65}"/>
              </a:ext>
            </a:extLst>
          </p:cNvPr>
          <p:cNvSpPr/>
          <p:nvPr/>
        </p:nvSpPr>
        <p:spPr bwMode="auto">
          <a:xfrm>
            <a:off x="6857072" y="5277528"/>
            <a:ext cx="342319" cy="291822"/>
          </a:xfrm>
          <a:prstGeom prst="rightArrow">
            <a:avLst>
              <a:gd name="adj1" fmla="val 23756"/>
              <a:gd name="adj2" fmla="val 50000"/>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cxnSp>
        <p:nvCxnSpPr>
          <p:cNvPr id="2114" name="Connector: Elbow 2113">
            <a:extLst>
              <a:ext uri="{FF2B5EF4-FFF2-40B4-BE49-F238E27FC236}">
                <a16:creationId xmlns:a16="http://schemas.microsoft.com/office/drawing/2014/main" id="{1548EFFD-404D-9D94-DDE3-FFEB076B7E80}"/>
              </a:ext>
            </a:extLst>
          </p:cNvPr>
          <p:cNvCxnSpPr>
            <a:cxnSpLocks/>
            <a:stCxn id="2090" idx="0"/>
            <a:endCxn id="2112" idx="2"/>
          </p:cNvCxnSpPr>
          <p:nvPr/>
        </p:nvCxnSpPr>
        <p:spPr>
          <a:xfrm rot="16200000" flipV="1">
            <a:off x="6775072" y="3043112"/>
            <a:ext cx="1658724" cy="3205397"/>
          </a:xfrm>
          <a:prstGeom prst="bentConnector3">
            <a:avLst>
              <a:gd name="adj1" fmla="val 67719"/>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117" name="TextBox 2116">
            <a:extLst>
              <a:ext uri="{FF2B5EF4-FFF2-40B4-BE49-F238E27FC236}">
                <a16:creationId xmlns:a16="http://schemas.microsoft.com/office/drawing/2014/main" id="{7089E19B-744E-E746-24A6-DB7C21071B8D}"/>
              </a:ext>
            </a:extLst>
          </p:cNvPr>
          <p:cNvSpPr txBox="1"/>
          <p:nvPr/>
        </p:nvSpPr>
        <p:spPr>
          <a:xfrm>
            <a:off x="6645496" y="3960978"/>
            <a:ext cx="208860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Calibri"/>
                <a:ea typeface="+mn-ea"/>
                <a:cs typeface="+mn-cs"/>
              </a:rPr>
              <a:t>Training feedback</a:t>
            </a:r>
          </a:p>
        </p:txBody>
      </p:sp>
      <p:cxnSp>
        <p:nvCxnSpPr>
          <p:cNvPr id="2125" name="Straight Arrow Connector 2124">
            <a:extLst>
              <a:ext uri="{FF2B5EF4-FFF2-40B4-BE49-F238E27FC236}">
                <a16:creationId xmlns:a16="http://schemas.microsoft.com/office/drawing/2014/main" id="{FF3BE1A0-707A-9266-56E1-64146CE85370}"/>
              </a:ext>
            </a:extLst>
          </p:cNvPr>
          <p:cNvCxnSpPr>
            <a:cxnSpLocks/>
          </p:cNvCxnSpPr>
          <p:nvPr/>
        </p:nvCxnSpPr>
        <p:spPr>
          <a:xfrm>
            <a:off x="8734100" y="5665444"/>
            <a:ext cx="271658"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29" name="Straight Arrow Connector 2128">
            <a:extLst>
              <a:ext uri="{FF2B5EF4-FFF2-40B4-BE49-F238E27FC236}">
                <a16:creationId xmlns:a16="http://schemas.microsoft.com/office/drawing/2014/main" id="{FD310551-BDEC-5BE3-1B7F-10237CCD07C8}"/>
              </a:ext>
            </a:extLst>
          </p:cNvPr>
          <p:cNvCxnSpPr>
            <a:cxnSpLocks/>
          </p:cNvCxnSpPr>
          <p:nvPr/>
        </p:nvCxnSpPr>
        <p:spPr>
          <a:xfrm flipH="1">
            <a:off x="9399943" y="5665444"/>
            <a:ext cx="283913"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37" name="TextBox 2136">
                <a:extLst>
                  <a:ext uri="{FF2B5EF4-FFF2-40B4-BE49-F238E27FC236}">
                    <a16:creationId xmlns:a16="http://schemas.microsoft.com/office/drawing/2014/main" id="{AEAB6FE8-0567-B200-2023-AF747A912338}"/>
                  </a:ext>
                </a:extLst>
              </p:cNvPr>
              <p:cNvSpPr txBox="1"/>
              <p:nvPr/>
            </p:nvSpPr>
            <p:spPr>
              <a:xfrm>
                <a:off x="7313573" y="4818198"/>
                <a:ext cx="1142326" cy="684162"/>
              </a:xfrm>
              <a:prstGeom prst="rect">
                <a:avLst/>
              </a:prstGeom>
              <a:solidFill>
                <a:schemeClr val="bg1"/>
              </a:solidFill>
              <a:ln>
                <a:solidFill>
                  <a:schemeClr val="tx1"/>
                </a:solidFill>
              </a:ln>
            </p:spPr>
            <p:txBody>
              <a:bodyPr wrap="square" rtlCol="0">
                <a:spAutoFit/>
              </a:bodyPr>
              <a:lstStyle/>
              <a:p>
                <a:pPr lvl="0" algn="ctr">
                  <a:defRPr/>
                </a:pPr>
                <a14:m>
                  <m:oMathPara xmlns:m="http://schemas.openxmlformats.org/officeDocument/2006/math">
                    <m:oMathParaPr>
                      <m:jc m:val="centerGroup"/>
                    </m:oMathParaPr>
                    <m:oMath xmlns:m="http://schemas.openxmlformats.org/officeDocument/2006/math">
                      <m:func>
                        <m:func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ctrlPr>
                        </m:funcPr>
                        <m:fName>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rPr>
                            <m:t>max</m:t>
                          </m:r>
                        </m:fName>
                        <m:e>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ctrlPr>
                            </m:dPr>
                            <m:e>
                              <m:acc>
                                <m:accPr>
                                  <m:chr m:val="⃗"/>
                                  <m:ctrlPr>
                                    <a:rPr lang="en-US" sz="1600" i="1">
                                      <a:solidFill>
                                        <a:prstClr val="black"/>
                                      </a:solidFill>
                                      <a:latin typeface="Cambria Math" panose="02040503050406030204" pitchFamily="18" charset="0"/>
                                    </a:rPr>
                                  </m:ctrlPr>
                                </m:accPr>
                                <m:e>
                                  <m:sSub>
                                    <m:sSubPr>
                                      <m:ctrlPr>
                                        <a:rPr lang="en-US" sz="1600" i="1">
                                          <a:solidFill>
                                            <a:prstClr val="black"/>
                                          </a:solidFill>
                                          <a:latin typeface="Cambria Math" panose="02040503050406030204" pitchFamily="18" charset="0"/>
                                        </a:rPr>
                                      </m:ctrlPr>
                                    </m:sSubPr>
                                    <m:e>
                                      <m:r>
                                        <a:rPr lang="en-US" sz="1600" b="1" i="1">
                                          <a:solidFill>
                                            <a:prstClr val="black"/>
                                          </a:solidFill>
                                          <a:latin typeface="Cambria Math" panose="02040503050406030204" pitchFamily="18" charset="0"/>
                                        </a:rPr>
                                        <m:t>𝑰</m:t>
                                      </m:r>
                                    </m:e>
                                    <m:sub>
                                      <m:r>
                                        <a:rPr lang="en-US" sz="1600" i="1">
                                          <a:solidFill>
                                            <a:prstClr val="black"/>
                                          </a:solidFill>
                                          <a:latin typeface="Cambria Math" panose="02040503050406030204" pitchFamily="18" charset="0"/>
                                        </a:rPr>
                                        <m:t>2</m:t>
                                      </m:r>
                                    </m:sub>
                                  </m:sSub>
                                </m:e>
                              </m:acc>
                            </m:e>
                          </m:d>
                        </m:e>
                      </m:func>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t>−</m:t>
                      </m:r>
                      <m:func>
                        <m:func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ctrlPr>
                        </m:funcPr>
                        <m:fName>
                          <m:r>
                            <m:rPr>
                              <m:sty m:val="p"/>
                            </m:rPr>
                            <a:rPr kumimoji="0" lang="en-US" sz="1600" i="0" u="none" strike="noStrike" kern="1200" cap="none" spc="0" normalizeH="0" baseline="0" noProof="0" smtClean="0">
                              <a:ln>
                                <a:noFill/>
                              </a:ln>
                              <a:solidFill>
                                <a:prstClr val="black"/>
                              </a:solidFill>
                              <a:effectLst/>
                              <a:uLnTx/>
                              <a:uFillTx/>
                              <a:latin typeface="Cambria Math" panose="02040503050406030204" pitchFamily="18" charset="0"/>
                            </a:rPr>
                            <m:t>min</m:t>
                          </m:r>
                        </m:fName>
                        <m:e>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ctrlPr>
                            </m:dPr>
                            <m:e>
                              <m:acc>
                                <m:accPr>
                                  <m:chr m:val="⃗"/>
                                  <m:ctrlPr>
                                    <a:rPr lang="en-US" sz="1600" i="1">
                                      <a:solidFill>
                                        <a:prstClr val="black"/>
                                      </a:solidFill>
                                      <a:latin typeface="Cambria Math" panose="02040503050406030204" pitchFamily="18" charset="0"/>
                                    </a:rPr>
                                  </m:ctrlPr>
                                </m:accPr>
                                <m:e>
                                  <m:sSub>
                                    <m:sSubPr>
                                      <m:ctrlPr>
                                        <a:rPr lang="en-US" sz="1600" i="1">
                                          <a:solidFill>
                                            <a:prstClr val="black"/>
                                          </a:solidFill>
                                          <a:latin typeface="Cambria Math" panose="02040503050406030204" pitchFamily="18" charset="0"/>
                                        </a:rPr>
                                      </m:ctrlPr>
                                    </m:sSubPr>
                                    <m:e>
                                      <m:r>
                                        <a:rPr lang="en-US" sz="1600" b="1" i="1">
                                          <a:solidFill>
                                            <a:prstClr val="black"/>
                                          </a:solidFill>
                                          <a:latin typeface="Cambria Math" panose="02040503050406030204" pitchFamily="18" charset="0"/>
                                        </a:rPr>
                                        <m:t>𝑰</m:t>
                                      </m:r>
                                    </m:e>
                                    <m:sub>
                                      <m:r>
                                        <a:rPr lang="en-US" sz="1600" i="1">
                                          <a:solidFill>
                                            <a:prstClr val="black"/>
                                          </a:solidFill>
                                          <a:latin typeface="Cambria Math" panose="02040503050406030204" pitchFamily="18" charset="0"/>
                                        </a:rPr>
                                        <m:t>1</m:t>
                                      </m:r>
                                    </m:sub>
                                  </m:sSub>
                                </m:e>
                              </m:acc>
                            </m:e>
                          </m:d>
                        </m:e>
                      </m:func>
                    </m:oMath>
                  </m:oMathPara>
                </a14:m>
                <a:endParaRPr kumimoji="0" lang="en-US"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137" name="TextBox 2136">
                <a:extLst>
                  <a:ext uri="{FF2B5EF4-FFF2-40B4-BE49-F238E27FC236}">
                    <a16:creationId xmlns:a16="http://schemas.microsoft.com/office/drawing/2014/main" id="{AEAB6FE8-0567-B200-2023-AF747A912338}"/>
                  </a:ext>
                </a:extLst>
              </p:cNvPr>
              <p:cNvSpPr txBox="1">
                <a:spLocks noRot="1" noChangeAspect="1" noMove="1" noResize="1" noEditPoints="1" noAdjustHandles="1" noChangeArrowheads="1" noChangeShapeType="1" noTextEdit="1"/>
              </p:cNvSpPr>
              <p:nvPr/>
            </p:nvSpPr>
            <p:spPr>
              <a:xfrm>
                <a:off x="7313573" y="4818198"/>
                <a:ext cx="1142326" cy="684162"/>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8" name="TextBox 2137">
                <a:extLst>
                  <a:ext uri="{FF2B5EF4-FFF2-40B4-BE49-F238E27FC236}">
                    <a16:creationId xmlns:a16="http://schemas.microsoft.com/office/drawing/2014/main" id="{25DB7378-F176-C9DA-2BFF-F9B9A4CFA007}"/>
                  </a:ext>
                </a:extLst>
              </p:cNvPr>
              <p:cNvSpPr txBox="1"/>
              <p:nvPr/>
            </p:nvSpPr>
            <p:spPr>
              <a:xfrm>
                <a:off x="7310178" y="5605978"/>
                <a:ext cx="1123293" cy="388248"/>
              </a:xfrm>
              <a:prstGeom prst="rect">
                <a:avLst/>
              </a:prstGeom>
              <a:solidFill>
                <a:schemeClr val="bg1"/>
              </a:solidFill>
              <a:ln>
                <a:solidFill>
                  <a:schemeClr val="tx1"/>
                </a:solidFill>
              </a:ln>
            </p:spPr>
            <p:txBody>
              <a:bodyPr wrap="square" rtlCol="0">
                <a:spAutoFit/>
              </a:bodyPr>
              <a:lstStyle/>
              <a:p>
                <a:pPr lvl="0" algn="ctr">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t>𝜌</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t>−</m:t>
                      </m:r>
                      <m:d>
                        <m:dPr>
                          <m:begChr m:val="|"/>
                          <m:endChr m:val="|"/>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rPr>
                          </m:ctrlPr>
                        </m:dPr>
                        <m:e>
                          <m:acc>
                            <m:accPr>
                              <m:chr m:val="⃗"/>
                              <m:ctrlPr>
                                <a:rPr lang="en-US" sz="1600" i="1">
                                  <a:solidFill>
                                    <a:prstClr val="black"/>
                                  </a:solidFill>
                                  <a:latin typeface="Cambria Math" panose="02040503050406030204" pitchFamily="18" charset="0"/>
                                </a:rPr>
                              </m:ctrlPr>
                            </m:accPr>
                            <m:e>
                              <m:sSub>
                                <m:sSubPr>
                                  <m:ctrlPr>
                                    <a:rPr lang="en-US" sz="1600" i="1">
                                      <a:solidFill>
                                        <a:prstClr val="black"/>
                                      </a:solidFill>
                                      <a:latin typeface="Cambria Math" panose="02040503050406030204" pitchFamily="18" charset="0"/>
                                    </a:rPr>
                                  </m:ctrlPr>
                                </m:sSubPr>
                                <m:e>
                                  <m:r>
                                    <a:rPr lang="en-US" sz="1600" b="1" i="1">
                                      <a:solidFill>
                                        <a:prstClr val="black"/>
                                      </a:solidFill>
                                      <a:latin typeface="Cambria Math" panose="02040503050406030204" pitchFamily="18" charset="0"/>
                                    </a:rPr>
                                    <m:t>𝑰</m:t>
                                  </m:r>
                                </m:e>
                                <m:sub>
                                  <m:r>
                                    <a:rPr lang="en-US" sz="1600" i="1">
                                      <a:solidFill>
                                        <a:prstClr val="black"/>
                                      </a:solidFill>
                                      <a:latin typeface="Cambria Math" panose="02040503050406030204" pitchFamily="18" charset="0"/>
                                    </a:rPr>
                                    <m:t>1</m:t>
                                  </m:r>
                                </m:sub>
                              </m:sSub>
                            </m:e>
                          </m:acc>
                        </m:e>
                      </m:d>
                    </m:oMath>
                  </m:oMathPara>
                </a14:m>
                <a:endParaRPr kumimoji="0" lang="en-US"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138" name="TextBox 2137">
                <a:extLst>
                  <a:ext uri="{FF2B5EF4-FFF2-40B4-BE49-F238E27FC236}">
                    <a16:creationId xmlns:a16="http://schemas.microsoft.com/office/drawing/2014/main" id="{25DB7378-F176-C9DA-2BFF-F9B9A4CFA007}"/>
                  </a:ext>
                </a:extLst>
              </p:cNvPr>
              <p:cNvSpPr txBox="1">
                <a:spLocks noRot="1" noChangeAspect="1" noMove="1" noResize="1" noEditPoints="1" noAdjustHandles="1" noChangeArrowheads="1" noChangeShapeType="1" noTextEdit="1"/>
              </p:cNvSpPr>
              <p:nvPr/>
            </p:nvSpPr>
            <p:spPr>
              <a:xfrm>
                <a:off x="7310178" y="5605978"/>
                <a:ext cx="1123293" cy="388248"/>
              </a:xfrm>
              <a:prstGeom prst="rect">
                <a:avLst/>
              </a:prstGeom>
              <a:blipFill>
                <a:blip r:embed="rId8"/>
                <a:stretch>
                  <a:fillRect/>
                </a:stretch>
              </a:blipFill>
              <a:ln>
                <a:solidFill>
                  <a:schemeClr val="tx1"/>
                </a:solidFill>
              </a:ln>
            </p:spPr>
            <p:txBody>
              <a:bodyPr/>
              <a:lstStyle/>
              <a:p>
                <a:r>
                  <a:rPr lang="en-US">
                    <a:noFill/>
                  </a:rPr>
                  <a:t> </a:t>
                </a:r>
              </a:p>
            </p:txBody>
          </p:sp>
        </mc:Fallback>
      </mc:AlternateContent>
      <p:sp>
        <p:nvSpPr>
          <p:cNvPr id="2146" name="TextBox 2145">
            <a:extLst>
              <a:ext uri="{FF2B5EF4-FFF2-40B4-BE49-F238E27FC236}">
                <a16:creationId xmlns:a16="http://schemas.microsoft.com/office/drawing/2014/main" id="{F3B9BE43-3CB2-5851-B8B9-6EB5296C6064}"/>
              </a:ext>
            </a:extLst>
          </p:cNvPr>
          <p:cNvSpPr txBox="1"/>
          <p:nvPr/>
        </p:nvSpPr>
        <p:spPr>
          <a:xfrm>
            <a:off x="789920" y="1465691"/>
            <a:ext cx="132418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AgileNN</a:t>
            </a:r>
          </a:p>
        </p:txBody>
      </p:sp>
      <p:sp>
        <p:nvSpPr>
          <p:cNvPr id="2152" name="Rectangle: Rounded Corners 2151">
            <a:extLst>
              <a:ext uri="{FF2B5EF4-FFF2-40B4-BE49-F238E27FC236}">
                <a16:creationId xmlns:a16="http://schemas.microsoft.com/office/drawing/2014/main" id="{7E06B1F4-0596-15C8-8D12-FA10CB1467CA}"/>
              </a:ext>
            </a:extLst>
          </p:cNvPr>
          <p:cNvSpPr/>
          <p:nvPr/>
        </p:nvSpPr>
        <p:spPr bwMode="auto">
          <a:xfrm>
            <a:off x="774192" y="3714831"/>
            <a:ext cx="3692803" cy="1064991"/>
          </a:xfrm>
          <a:prstGeom prst="roundRect">
            <a:avLst>
              <a:gd name="adj" fmla="val 25866"/>
            </a:avLst>
          </a:prstGeom>
          <a:solidFill>
            <a:schemeClr val="bg1"/>
          </a:solidFill>
          <a:ln w="28575">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algn="ctr"/>
            <a:r>
              <a:rPr lang="en-US" dirty="0"/>
              <a:t>Use an off-the-shelf pretrained NN for accurate importance evaluation</a:t>
            </a:r>
          </a:p>
        </p:txBody>
      </p:sp>
      <mc:AlternateContent xmlns:mc="http://schemas.openxmlformats.org/markup-compatibility/2006" xmlns:a14="http://schemas.microsoft.com/office/drawing/2010/main">
        <mc:Choice Requires="a14">
          <p:sp>
            <p:nvSpPr>
              <p:cNvPr id="2153" name="Rectangle: Rounded Corners 2152">
                <a:extLst>
                  <a:ext uri="{FF2B5EF4-FFF2-40B4-BE49-F238E27FC236}">
                    <a16:creationId xmlns:a16="http://schemas.microsoft.com/office/drawing/2014/main" id="{C802FFE9-827E-A116-A1BB-CFDE3CEAAFDC}"/>
                  </a:ext>
                </a:extLst>
              </p:cNvPr>
              <p:cNvSpPr/>
              <p:nvPr/>
            </p:nvSpPr>
            <p:spPr bwMode="auto">
              <a:xfrm>
                <a:off x="4943232" y="3910706"/>
                <a:ext cx="3922688" cy="831720"/>
              </a:xfrm>
              <a:prstGeom prst="roundRect">
                <a:avLst>
                  <a:gd name="adj" fmla="val 21272"/>
                </a:avLst>
              </a:prstGeom>
              <a:solidFill>
                <a:schemeClr val="bg1"/>
              </a:solidFill>
              <a:ln w="28575">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marL="342900" indent="-342900">
                  <a:buFont typeface="Arial" panose="020B0604020202020204" pitchFamily="34" charset="0"/>
                  <a:buChar char="•"/>
                </a:pPr>
                <a14:m>
                  <m:oMath xmlns:m="http://schemas.openxmlformats.org/officeDocument/2006/math">
                    <m:func>
                      <m:funcPr>
                        <m:ctrlPr>
                          <a:rPr lang="en-US" i="1" smtClean="0">
                            <a:solidFill>
                              <a:prstClr val="black"/>
                            </a:solidFill>
                            <a:latin typeface="Cambria Math" panose="02040503050406030204" pitchFamily="18" charset="0"/>
                          </a:rPr>
                        </m:ctrlPr>
                      </m:funcPr>
                      <m:fName>
                        <m:r>
                          <m:rPr>
                            <m:sty m:val="p"/>
                          </m:rPr>
                          <a:rPr lang="en-US">
                            <a:solidFill>
                              <a:prstClr val="black"/>
                            </a:solidFill>
                            <a:latin typeface="Cambria Math" panose="02040503050406030204" pitchFamily="18" charset="0"/>
                          </a:rPr>
                          <m:t>max</m:t>
                        </m:r>
                      </m:fName>
                      <m:e>
                        <m:d>
                          <m:dPr>
                            <m:ctrlPr>
                              <a:rPr lang="en-US" i="1">
                                <a:solidFill>
                                  <a:prstClr val="black"/>
                                </a:solidFill>
                                <a:latin typeface="Cambria Math" panose="02040503050406030204" pitchFamily="18" charset="0"/>
                              </a:rPr>
                            </m:ctrlPr>
                          </m:dPr>
                          <m:e>
                            <m:acc>
                              <m:accPr>
                                <m:chr m:val="⃗"/>
                                <m:ctrlPr>
                                  <a:rPr lang="en-US" i="1">
                                    <a:solidFill>
                                      <a:prstClr val="black"/>
                                    </a:solidFill>
                                    <a:latin typeface="Cambria Math" panose="02040503050406030204" pitchFamily="18" charset="0"/>
                                  </a:rPr>
                                </m:ctrlPr>
                              </m:accPr>
                              <m:e>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𝑰</m:t>
                                    </m:r>
                                  </m:e>
                                  <m:sub>
                                    <m:r>
                                      <a:rPr lang="en-US" i="1">
                                        <a:solidFill>
                                          <a:prstClr val="black"/>
                                        </a:solidFill>
                                        <a:latin typeface="Cambria Math" panose="02040503050406030204" pitchFamily="18" charset="0"/>
                                      </a:rPr>
                                      <m:t>2</m:t>
                                    </m:r>
                                  </m:sub>
                                </m:sSub>
                              </m:e>
                            </m:acc>
                          </m:e>
                        </m:d>
                      </m:e>
                    </m:func>
                    <m:r>
                      <a:rPr lang="en-US" i="1">
                        <a:solidFill>
                          <a:prstClr val="black"/>
                        </a:solidFill>
                        <a:latin typeface="Cambria Math" panose="02040503050406030204" pitchFamily="18" charset="0"/>
                      </a:rPr>
                      <m:t>−</m:t>
                    </m:r>
                    <m:func>
                      <m:funcPr>
                        <m:ctrlPr>
                          <a:rPr lang="en-US" i="1">
                            <a:solidFill>
                              <a:prstClr val="black"/>
                            </a:solidFill>
                            <a:latin typeface="Cambria Math" panose="02040503050406030204" pitchFamily="18" charset="0"/>
                          </a:rPr>
                        </m:ctrlPr>
                      </m:funcPr>
                      <m:fName>
                        <m:r>
                          <m:rPr>
                            <m:sty m:val="p"/>
                          </m:rPr>
                          <a:rPr lang="en-US">
                            <a:solidFill>
                              <a:prstClr val="black"/>
                            </a:solidFill>
                            <a:latin typeface="Cambria Math" panose="02040503050406030204" pitchFamily="18" charset="0"/>
                          </a:rPr>
                          <m:t>min</m:t>
                        </m:r>
                      </m:fName>
                      <m:e>
                        <m:d>
                          <m:dPr>
                            <m:ctrlPr>
                              <a:rPr lang="en-US" i="1">
                                <a:solidFill>
                                  <a:prstClr val="black"/>
                                </a:solidFill>
                                <a:latin typeface="Cambria Math" panose="02040503050406030204" pitchFamily="18" charset="0"/>
                              </a:rPr>
                            </m:ctrlPr>
                          </m:dPr>
                          <m:e>
                            <m:acc>
                              <m:accPr>
                                <m:chr m:val="⃗"/>
                                <m:ctrlPr>
                                  <a:rPr lang="en-US" i="1">
                                    <a:solidFill>
                                      <a:prstClr val="black"/>
                                    </a:solidFill>
                                    <a:latin typeface="Cambria Math" panose="02040503050406030204" pitchFamily="18" charset="0"/>
                                  </a:rPr>
                                </m:ctrlPr>
                              </m:accPr>
                              <m:e>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𝑰</m:t>
                                    </m:r>
                                  </m:e>
                                  <m:sub>
                                    <m:r>
                                      <a:rPr lang="en-US" i="1">
                                        <a:solidFill>
                                          <a:prstClr val="black"/>
                                        </a:solidFill>
                                        <a:latin typeface="Cambria Math" panose="02040503050406030204" pitchFamily="18" charset="0"/>
                                      </a:rPr>
                                      <m:t>1</m:t>
                                    </m:r>
                                  </m:sub>
                                </m:sSub>
                              </m:e>
                            </m:acc>
                          </m:e>
                        </m:d>
                      </m:e>
                    </m:func>
                  </m:oMath>
                </a14:m>
                <a:r>
                  <a:rPr lang="en-US" dirty="0"/>
                  <a:t>: disorder loss</a:t>
                </a:r>
              </a:p>
              <a:p>
                <a:pPr marL="342900" indent="-342900">
                  <a:buFont typeface="Arial" panose="020B0604020202020204" pitchFamily="34" charset="0"/>
                  <a:buChar char="•"/>
                </a:pPr>
                <a14:m>
                  <m:oMath xmlns:m="http://schemas.openxmlformats.org/officeDocument/2006/math">
                    <m:r>
                      <a:rPr lang="en-US" i="1">
                        <a:solidFill>
                          <a:prstClr val="black"/>
                        </a:solidFill>
                        <a:latin typeface="Cambria Math" panose="02040503050406030204" pitchFamily="18" charset="0"/>
                      </a:rPr>
                      <m:t>𝜌</m:t>
                    </m:r>
                    <m:r>
                      <a:rPr lang="en-US" i="1">
                        <a:solidFill>
                          <a:prstClr val="black"/>
                        </a:solidFill>
                        <a:latin typeface="Cambria Math" panose="02040503050406030204" pitchFamily="18" charset="0"/>
                      </a:rPr>
                      <m:t>−</m:t>
                    </m:r>
                    <m:d>
                      <m:dPr>
                        <m:begChr m:val="|"/>
                        <m:endChr m:val="|"/>
                        <m:ctrlPr>
                          <a:rPr lang="en-US" i="1">
                            <a:solidFill>
                              <a:prstClr val="black"/>
                            </a:solidFill>
                            <a:latin typeface="Cambria Math" panose="02040503050406030204" pitchFamily="18" charset="0"/>
                          </a:rPr>
                        </m:ctrlPr>
                      </m:dPr>
                      <m:e>
                        <m:acc>
                          <m:accPr>
                            <m:chr m:val="⃗"/>
                            <m:ctrlPr>
                              <a:rPr lang="en-US" i="1">
                                <a:solidFill>
                                  <a:prstClr val="black"/>
                                </a:solidFill>
                                <a:latin typeface="Cambria Math" panose="02040503050406030204" pitchFamily="18" charset="0"/>
                              </a:rPr>
                            </m:ctrlPr>
                          </m:accPr>
                          <m:e>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𝑰</m:t>
                                </m:r>
                              </m:e>
                              <m:sub>
                                <m:r>
                                  <a:rPr lang="en-US" i="1">
                                    <a:solidFill>
                                      <a:prstClr val="black"/>
                                    </a:solidFill>
                                    <a:latin typeface="Cambria Math" panose="02040503050406030204" pitchFamily="18" charset="0"/>
                                  </a:rPr>
                                  <m:t>1</m:t>
                                </m:r>
                              </m:sub>
                            </m:sSub>
                          </m:e>
                        </m:acc>
                      </m:e>
                    </m:d>
                  </m:oMath>
                </a14:m>
                <a:r>
                  <a:rPr lang="en-US" dirty="0"/>
                  <a:t>: skewness loss</a:t>
                </a:r>
              </a:p>
            </p:txBody>
          </p:sp>
        </mc:Choice>
        <mc:Fallback xmlns="">
          <p:sp>
            <p:nvSpPr>
              <p:cNvPr id="2153" name="Rectangle: Rounded Corners 2152">
                <a:extLst>
                  <a:ext uri="{FF2B5EF4-FFF2-40B4-BE49-F238E27FC236}">
                    <a16:creationId xmlns:a16="http://schemas.microsoft.com/office/drawing/2014/main" id="{C802FFE9-827E-A116-A1BB-CFDE3CEAAFDC}"/>
                  </a:ext>
                </a:extLst>
              </p:cNvPr>
              <p:cNvSpPr>
                <a:spLocks noRot="1" noChangeAspect="1" noMove="1" noResize="1" noEditPoints="1" noAdjustHandles="1" noChangeArrowheads="1" noChangeShapeType="1" noTextEdit="1"/>
              </p:cNvSpPr>
              <p:nvPr/>
            </p:nvSpPr>
            <p:spPr bwMode="auto">
              <a:xfrm>
                <a:off x="4943232" y="3910706"/>
                <a:ext cx="3922688" cy="831720"/>
              </a:xfrm>
              <a:prstGeom prst="roundRect">
                <a:avLst>
                  <a:gd name="adj" fmla="val 21272"/>
                </a:avLst>
              </a:prstGeom>
              <a:blipFill>
                <a:blip r:embed="rId9"/>
                <a:stretch>
                  <a:fillRect b="-6383"/>
                </a:stretch>
              </a:blipFill>
              <a:ln w="28575">
                <a:solidFill>
                  <a:schemeClr val="accent1"/>
                </a:solid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24440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06"/>
                                        </p:tgtEl>
                                        <p:attrNameLst>
                                          <p:attrName>style.visibility</p:attrName>
                                        </p:attrNameLst>
                                      </p:cBhvr>
                                      <p:to>
                                        <p:strVal val="visible"/>
                                      </p:to>
                                    </p:set>
                                    <p:animEffect transition="in" filter="fade">
                                      <p:cBhvr>
                                        <p:cTn id="19" dur="500"/>
                                        <p:tgtEl>
                                          <p:spTgt spid="2106"/>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52"/>
                                        </p:tgtEl>
                                        <p:attrNameLst>
                                          <p:attrName>style.visibility</p:attrName>
                                        </p:attrNameLst>
                                      </p:cBhvr>
                                      <p:to>
                                        <p:strVal val="visible"/>
                                      </p:to>
                                    </p:set>
                                    <p:animEffect transition="in" filter="fade">
                                      <p:cBhvr>
                                        <p:cTn id="30" dur="500"/>
                                        <p:tgtEl>
                                          <p:spTgt spid="21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152"/>
                                        </p:tgtEl>
                                      </p:cBhvr>
                                    </p:animEffect>
                                    <p:set>
                                      <p:cBhvr>
                                        <p:cTn id="35" dur="1" fill="hold">
                                          <p:stCondLst>
                                            <p:cond delay="499"/>
                                          </p:stCondLst>
                                        </p:cTn>
                                        <p:tgtEl>
                                          <p:spTgt spid="215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0"/>
                                        </p:tgtEl>
                                        <p:attrNameLst>
                                          <p:attrName>style.visibility</p:attrName>
                                        </p:attrNameLst>
                                      </p:cBhvr>
                                      <p:to>
                                        <p:strVal val="visible"/>
                                      </p:to>
                                    </p:set>
                                    <p:animEffect transition="in" filter="fade">
                                      <p:cBhvr>
                                        <p:cTn id="40" dur="500"/>
                                        <p:tgtEl>
                                          <p:spTgt spid="1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fade">
                                      <p:cBhvr>
                                        <p:cTn id="43" dur="500"/>
                                        <p:tgtEl>
                                          <p:spTgt spid="122"/>
                                        </p:tgtEl>
                                      </p:cBhvr>
                                    </p:animEffect>
                                  </p:childTnLst>
                                </p:cTn>
                              </p:par>
                              <p:par>
                                <p:cTn id="44" presetID="10" presetClass="entr" presetSubtype="0" fill="hold" nodeType="withEffect">
                                  <p:stCondLst>
                                    <p:cond delay="0"/>
                                  </p:stCondLst>
                                  <p:childTnLst>
                                    <p:set>
                                      <p:cBhvr>
                                        <p:cTn id="45" dur="1" fill="hold">
                                          <p:stCondLst>
                                            <p:cond delay="0"/>
                                          </p:stCondLst>
                                        </p:cTn>
                                        <p:tgtEl>
                                          <p:spTgt spid="2061"/>
                                        </p:tgtEl>
                                        <p:attrNameLst>
                                          <p:attrName>style.visibility</p:attrName>
                                        </p:attrNameLst>
                                      </p:cBhvr>
                                      <p:to>
                                        <p:strVal val="visible"/>
                                      </p:to>
                                    </p:set>
                                    <p:animEffect transition="in" filter="fade">
                                      <p:cBhvr>
                                        <p:cTn id="46" dur="500"/>
                                        <p:tgtEl>
                                          <p:spTgt spid="2061"/>
                                        </p:tgtEl>
                                      </p:cBhvr>
                                    </p:animEffect>
                                  </p:childTnLst>
                                </p:cTn>
                              </p:par>
                              <p:par>
                                <p:cTn id="47" presetID="10" presetClass="entr" presetSubtype="0" fill="hold" nodeType="withEffect">
                                  <p:stCondLst>
                                    <p:cond delay="0"/>
                                  </p:stCondLst>
                                  <p:childTnLst>
                                    <p:set>
                                      <p:cBhvr>
                                        <p:cTn id="48" dur="1" fill="hold">
                                          <p:stCondLst>
                                            <p:cond delay="0"/>
                                          </p:stCondLst>
                                        </p:cTn>
                                        <p:tgtEl>
                                          <p:spTgt spid="2065"/>
                                        </p:tgtEl>
                                        <p:attrNameLst>
                                          <p:attrName>style.visibility</p:attrName>
                                        </p:attrNameLst>
                                      </p:cBhvr>
                                      <p:to>
                                        <p:strVal val="visible"/>
                                      </p:to>
                                    </p:set>
                                    <p:animEffect transition="in" filter="fade">
                                      <p:cBhvr>
                                        <p:cTn id="49" dur="500"/>
                                        <p:tgtEl>
                                          <p:spTgt spid="206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68"/>
                                        </p:tgtEl>
                                        <p:attrNameLst>
                                          <p:attrName>style.visibility</p:attrName>
                                        </p:attrNameLst>
                                      </p:cBhvr>
                                      <p:to>
                                        <p:strVal val="visible"/>
                                      </p:to>
                                    </p:set>
                                    <p:animEffect transition="in" filter="fade">
                                      <p:cBhvr>
                                        <p:cTn id="52" dur="500"/>
                                        <p:tgtEl>
                                          <p:spTgt spid="206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69"/>
                                        </p:tgtEl>
                                        <p:attrNameLst>
                                          <p:attrName>style.visibility</p:attrName>
                                        </p:attrNameLst>
                                      </p:cBhvr>
                                      <p:to>
                                        <p:strVal val="visible"/>
                                      </p:to>
                                    </p:set>
                                    <p:animEffect transition="in" filter="fade">
                                      <p:cBhvr>
                                        <p:cTn id="55" dur="500"/>
                                        <p:tgtEl>
                                          <p:spTgt spid="206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70"/>
                                        </p:tgtEl>
                                        <p:attrNameLst>
                                          <p:attrName>style.visibility</p:attrName>
                                        </p:attrNameLst>
                                      </p:cBhvr>
                                      <p:to>
                                        <p:strVal val="visible"/>
                                      </p:to>
                                    </p:set>
                                    <p:animEffect transition="in" filter="fade">
                                      <p:cBhvr>
                                        <p:cTn id="58" dur="500"/>
                                        <p:tgtEl>
                                          <p:spTgt spid="207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71"/>
                                        </p:tgtEl>
                                        <p:attrNameLst>
                                          <p:attrName>style.visibility</p:attrName>
                                        </p:attrNameLst>
                                      </p:cBhvr>
                                      <p:to>
                                        <p:strVal val="visible"/>
                                      </p:to>
                                    </p:set>
                                    <p:animEffect transition="in" filter="fade">
                                      <p:cBhvr>
                                        <p:cTn id="61" dur="500"/>
                                        <p:tgtEl>
                                          <p:spTgt spid="20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73"/>
                                        </p:tgtEl>
                                        <p:attrNameLst>
                                          <p:attrName>style.visibility</p:attrName>
                                        </p:attrNameLst>
                                      </p:cBhvr>
                                      <p:to>
                                        <p:strVal val="visible"/>
                                      </p:to>
                                    </p:set>
                                    <p:animEffect transition="in" filter="fade">
                                      <p:cBhvr>
                                        <p:cTn id="64" dur="500"/>
                                        <p:tgtEl>
                                          <p:spTgt spid="207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75"/>
                                        </p:tgtEl>
                                        <p:attrNameLst>
                                          <p:attrName>style.visibility</p:attrName>
                                        </p:attrNameLst>
                                      </p:cBhvr>
                                      <p:to>
                                        <p:strVal val="visible"/>
                                      </p:to>
                                    </p:set>
                                    <p:animEffect transition="in" filter="fade">
                                      <p:cBhvr>
                                        <p:cTn id="67" dur="500"/>
                                        <p:tgtEl>
                                          <p:spTgt spid="207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76"/>
                                        </p:tgtEl>
                                        <p:attrNameLst>
                                          <p:attrName>style.visibility</p:attrName>
                                        </p:attrNameLst>
                                      </p:cBhvr>
                                      <p:to>
                                        <p:strVal val="visible"/>
                                      </p:to>
                                    </p:set>
                                    <p:animEffect transition="in" filter="fade">
                                      <p:cBhvr>
                                        <p:cTn id="70" dur="500"/>
                                        <p:tgtEl>
                                          <p:spTgt spid="207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03"/>
                                        </p:tgtEl>
                                        <p:attrNameLst>
                                          <p:attrName>style.visibility</p:attrName>
                                        </p:attrNameLst>
                                      </p:cBhvr>
                                      <p:to>
                                        <p:strVal val="visible"/>
                                      </p:to>
                                    </p:set>
                                    <p:animEffect transition="in" filter="fade">
                                      <p:cBhvr>
                                        <p:cTn id="73" dur="500"/>
                                        <p:tgtEl>
                                          <p:spTgt spid="210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04"/>
                                        </p:tgtEl>
                                        <p:attrNameLst>
                                          <p:attrName>style.visibility</p:attrName>
                                        </p:attrNameLst>
                                      </p:cBhvr>
                                      <p:to>
                                        <p:strVal val="visible"/>
                                      </p:to>
                                    </p:set>
                                    <p:animEffect transition="in" filter="fade">
                                      <p:cBhvr>
                                        <p:cTn id="76" dur="500"/>
                                        <p:tgtEl>
                                          <p:spTgt spid="210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07"/>
                                        </p:tgtEl>
                                        <p:attrNameLst>
                                          <p:attrName>style.visibility</p:attrName>
                                        </p:attrNameLst>
                                      </p:cBhvr>
                                      <p:to>
                                        <p:strVal val="visible"/>
                                      </p:to>
                                    </p:set>
                                    <p:animEffect transition="in" filter="fade">
                                      <p:cBhvr>
                                        <p:cTn id="79" dur="500"/>
                                        <p:tgtEl>
                                          <p:spTgt spid="210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37"/>
                                        </p:tgtEl>
                                        <p:attrNameLst>
                                          <p:attrName>style.visibility</p:attrName>
                                        </p:attrNameLst>
                                      </p:cBhvr>
                                      <p:to>
                                        <p:strVal val="visible"/>
                                      </p:to>
                                    </p:set>
                                    <p:animEffect transition="in" filter="fade">
                                      <p:cBhvr>
                                        <p:cTn id="82" dur="500"/>
                                        <p:tgtEl>
                                          <p:spTgt spid="213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138"/>
                                        </p:tgtEl>
                                        <p:attrNameLst>
                                          <p:attrName>style.visibility</p:attrName>
                                        </p:attrNameLst>
                                      </p:cBhvr>
                                      <p:to>
                                        <p:strVal val="visible"/>
                                      </p:to>
                                    </p:set>
                                    <p:animEffect transition="in" filter="fade">
                                      <p:cBhvr>
                                        <p:cTn id="85" dur="500"/>
                                        <p:tgtEl>
                                          <p:spTgt spid="2138"/>
                                        </p:tgtEl>
                                      </p:cBhvr>
                                    </p:animEffect>
                                  </p:childTnLst>
                                </p:cTn>
                              </p:par>
                              <p:par>
                                <p:cTn id="86" presetID="10" presetClass="entr" presetSubtype="0" fill="hold" nodeType="withEffect">
                                  <p:stCondLst>
                                    <p:cond delay="0"/>
                                  </p:stCondLst>
                                  <p:childTnLst>
                                    <p:set>
                                      <p:cBhvr>
                                        <p:cTn id="87" dur="1" fill="hold">
                                          <p:stCondLst>
                                            <p:cond delay="0"/>
                                          </p:stCondLst>
                                        </p:cTn>
                                        <p:tgtEl>
                                          <p:spTgt spid="2057"/>
                                        </p:tgtEl>
                                        <p:attrNameLst>
                                          <p:attrName>style.visibility</p:attrName>
                                        </p:attrNameLst>
                                      </p:cBhvr>
                                      <p:to>
                                        <p:strVal val="visible"/>
                                      </p:to>
                                    </p:set>
                                    <p:animEffect transition="in" filter="fade">
                                      <p:cBhvr>
                                        <p:cTn id="88" dur="500"/>
                                        <p:tgtEl>
                                          <p:spTgt spid="2057"/>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153"/>
                                        </p:tgtEl>
                                        <p:attrNameLst>
                                          <p:attrName>style.visibility</p:attrName>
                                        </p:attrNameLst>
                                      </p:cBhvr>
                                      <p:to>
                                        <p:strVal val="visible"/>
                                      </p:to>
                                    </p:set>
                                    <p:animEffect transition="in" filter="fade">
                                      <p:cBhvr>
                                        <p:cTn id="93" dur="500"/>
                                        <p:tgtEl>
                                          <p:spTgt spid="215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2153"/>
                                        </p:tgtEl>
                                      </p:cBhvr>
                                    </p:animEffect>
                                    <p:set>
                                      <p:cBhvr>
                                        <p:cTn id="98" dur="1" fill="hold">
                                          <p:stCondLst>
                                            <p:cond delay="499"/>
                                          </p:stCondLst>
                                        </p:cTn>
                                        <p:tgtEl>
                                          <p:spTgt spid="215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21"/>
                                        </p:tgtEl>
                                        <p:attrNameLst>
                                          <p:attrName>style.visibility</p:attrName>
                                        </p:attrNameLst>
                                      </p:cBhvr>
                                      <p:to>
                                        <p:strVal val="visible"/>
                                      </p:to>
                                    </p:set>
                                    <p:animEffect transition="in" filter="fade">
                                      <p:cBhvr>
                                        <p:cTn id="103" dur="500"/>
                                        <p:tgtEl>
                                          <p:spTgt spid="12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23"/>
                                        </p:tgtEl>
                                        <p:attrNameLst>
                                          <p:attrName>style.visibility</p:attrName>
                                        </p:attrNameLst>
                                      </p:cBhvr>
                                      <p:to>
                                        <p:strVal val="visible"/>
                                      </p:to>
                                    </p:set>
                                    <p:animEffect transition="in" filter="fade">
                                      <p:cBhvr>
                                        <p:cTn id="106" dur="500"/>
                                        <p:tgtEl>
                                          <p:spTgt spid="12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078"/>
                                        </p:tgtEl>
                                        <p:attrNameLst>
                                          <p:attrName>style.visibility</p:attrName>
                                        </p:attrNameLst>
                                      </p:cBhvr>
                                      <p:to>
                                        <p:strVal val="visible"/>
                                      </p:to>
                                    </p:set>
                                    <p:animEffect transition="in" filter="fade">
                                      <p:cBhvr>
                                        <p:cTn id="109" dur="500"/>
                                        <p:tgtEl>
                                          <p:spTgt spid="207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093"/>
                                        </p:tgtEl>
                                        <p:attrNameLst>
                                          <p:attrName>style.visibility</p:attrName>
                                        </p:attrNameLst>
                                      </p:cBhvr>
                                      <p:to>
                                        <p:strVal val="visible"/>
                                      </p:to>
                                    </p:set>
                                    <p:animEffect transition="in" filter="fade">
                                      <p:cBhvr>
                                        <p:cTn id="112" dur="500"/>
                                        <p:tgtEl>
                                          <p:spTgt spid="209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094"/>
                                        </p:tgtEl>
                                        <p:attrNameLst>
                                          <p:attrName>style.visibility</p:attrName>
                                        </p:attrNameLst>
                                      </p:cBhvr>
                                      <p:to>
                                        <p:strVal val="visible"/>
                                      </p:to>
                                    </p:set>
                                    <p:animEffect transition="in" filter="fade">
                                      <p:cBhvr>
                                        <p:cTn id="115" dur="500"/>
                                        <p:tgtEl>
                                          <p:spTgt spid="209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095"/>
                                        </p:tgtEl>
                                        <p:attrNameLst>
                                          <p:attrName>style.visibility</p:attrName>
                                        </p:attrNameLst>
                                      </p:cBhvr>
                                      <p:to>
                                        <p:strVal val="visible"/>
                                      </p:to>
                                    </p:set>
                                    <p:animEffect transition="in" filter="fade">
                                      <p:cBhvr>
                                        <p:cTn id="118" dur="500"/>
                                        <p:tgtEl>
                                          <p:spTgt spid="2095"/>
                                        </p:tgtEl>
                                      </p:cBhvr>
                                    </p:animEffect>
                                  </p:childTnLst>
                                </p:cTn>
                              </p:par>
                              <p:par>
                                <p:cTn id="119" presetID="10" presetClass="entr" presetSubtype="0" fill="hold" nodeType="withEffect">
                                  <p:stCondLst>
                                    <p:cond delay="0"/>
                                  </p:stCondLst>
                                  <p:childTnLst>
                                    <p:set>
                                      <p:cBhvr>
                                        <p:cTn id="120" dur="1" fill="hold">
                                          <p:stCondLst>
                                            <p:cond delay="0"/>
                                          </p:stCondLst>
                                        </p:cTn>
                                        <p:tgtEl>
                                          <p:spTgt spid="2097"/>
                                        </p:tgtEl>
                                        <p:attrNameLst>
                                          <p:attrName>style.visibility</p:attrName>
                                        </p:attrNameLst>
                                      </p:cBhvr>
                                      <p:to>
                                        <p:strVal val="visible"/>
                                      </p:to>
                                    </p:set>
                                    <p:animEffect transition="in" filter="fade">
                                      <p:cBhvr>
                                        <p:cTn id="121" dur="500"/>
                                        <p:tgtEl>
                                          <p:spTgt spid="2097"/>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099"/>
                                        </p:tgtEl>
                                        <p:attrNameLst>
                                          <p:attrName>style.visibility</p:attrName>
                                        </p:attrNameLst>
                                      </p:cBhvr>
                                      <p:to>
                                        <p:strVal val="visible"/>
                                      </p:to>
                                    </p:set>
                                    <p:animEffect transition="in" filter="fade">
                                      <p:cBhvr>
                                        <p:cTn id="124" dur="500"/>
                                        <p:tgtEl>
                                          <p:spTgt spid="2099"/>
                                        </p:tgtEl>
                                      </p:cBhvr>
                                    </p:animEffect>
                                  </p:childTnLst>
                                </p:cTn>
                              </p:par>
                              <p:par>
                                <p:cTn id="125" presetID="10" presetClass="entr" presetSubtype="0" fill="hold" nodeType="withEffect">
                                  <p:stCondLst>
                                    <p:cond delay="0"/>
                                  </p:stCondLst>
                                  <p:childTnLst>
                                    <p:set>
                                      <p:cBhvr>
                                        <p:cTn id="126" dur="1" fill="hold">
                                          <p:stCondLst>
                                            <p:cond delay="0"/>
                                          </p:stCondLst>
                                        </p:cTn>
                                        <p:tgtEl>
                                          <p:spTgt spid="2049"/>
                                        </p:tgtEl>
                                        <p:attrNameLst>
                                          <p:attrName>style.visibility</p:attrName>
                                        </p:attrNameLst>
                                      </p:cBhvr>
                                      <p:to>
                                        <p:strVal val="visible"/>
                                      </p:to>
                                    </p:set>
                                    <p:animEffect transition="in" filter="fade">
                                      <p:cBhvr>
                                        <p:cTn id="127" dur="500"/>
                                        <p:tgtEl>
                                          <p:spTgt spid="204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125"/>
                                        </p:tgtEl>
                                        <p:attrNameLst>
                                          <p:attrName>style.visibility</p:attrName>
                                        </p:attrNameLst>
                                      </p:cBhvr>
                                      <p:to>
                                        <p:strVal val="visible"/>
                                      </p:to>
                                    </p:set>
                                    <p:animEffect transition="in" filter="fade">
                                      <p:cBhvr>
                                        <p:cTn id="132" dur="500"/>
                                        <p:tgtEl>
                                          <p:spTgt spid="2125"/>
                                        </p:tgtEl>
                                      </p:cBhvr>
                                    </p:animEffect>
                                  </p:childTnLst>
                                </p:cTn>
                              </p:par>
                              <p:par>
                                <p:cTn id="133" presetID="10" presetClass="entr" presetSubtype="0" fill="hold" nodeType="withEffect">
                                  <p:stCondLst>
                                    <p:cond delay="0"/>
                                  </p:stCondLst>
                                  <p:childTnLst>
                                    <p:set>
                                      <p:cBhvr>
                                        <p:cTn id="134" dur="1" fill="hold">
                                          <p:stCondLst>
                                            <p:cond delay="0"/>
                                          </p:stCondLst>
                                        </p:cTn>
                                        <p:tgtEl>
                                          <p:spTgt spid="2090"/>
                                        </p:tgtEl>
                                        <p:attrNameLst>
                                          <p:attrName>style.visibility</p:attrName>
                                        </p:attrNameLst>
                                      </p:cBhvr>
                                      <p:to>
                                        <p:strVal val="visible"/>
                                      </p:to>
                                    </p:set>
                                    <p:animEffect transition="in" filter="fade">
                                      <p:cBhvr>
                                        <p:cTn id="135" dur="500"/>
                                        <p:tgtEl>
                                          <p:spTgt spid="2090"/>
                                        </p:tgtEl>
                                      </p:cBhvr>
                                    </p:animEffect>
                                  </p:childTnLst>
                                </p:cTn>
                              </p:par>
                              <p:par>
                                <p:cTn id="136" presetID="10" presetClass="entr" presetSubtype="0" fill="hold" nodeType="withEffect">
                                  <p:stCondLst>
                                    <p:cond delay="0"/>
                                  </p:stCondLst>
                                  <p:childTnLst>
                                    <p:set>
                                      <p:cBhvr>
                                        <p:cTn id="137" dur="1" fill="hold">
                                          <p:stCondLst>
                                            <p:cond delay="0"/>
                                          </p:stCondLst>
                                        </p:cTn>
                                        <p:tgtEl>
                                          <p:spTgt spid="2129"/>
                                        </p:tgtEl>
                                        <p:attrNameLst>
                                          <p:attrName>style.visibility</p:attrName>
                                        </p:attrNameLst>
                                      </p:cBhvr>
                                      <p:to>
                                        <p:strVal val="visible"/>
                                      </p:to>
                                    </p:set>
                                    <p:animEffect transition="in" filter="fade">
                                      <p:cBhvr>
                                        <p:cTn id="138" dur="500"/>
                                        <p:tgtEl>
                                          <p:spTgt spid="2129"/>
                                        </p:tgtEl>
                                      </p:cBhvr>
                                    </p:animEffect>
                                  </p:childTnLst>
                                </p:cTn>
                              </p:par>
                              <p:par>
                                <p:cTn id="139" presetID="10" presetClass="entr" presetSubtype="0" fill="hold" nodeType="withEffect">
                                  <p:stCondLst>
                                    <p:cond delay="0"/>
                                  </p:stCondLst>
                                  <p:childTnLst>
                                    <p:set>
                                      <p:cBhvr>
                                        <p:cTn id="140" dur="1" fill="hold">
                                          <p:stCondLst>
                                            <p:cond delay="0"/>
                                          </p:stCondLst>
                                        </p:cTn>
                                        <p:tgtEl>
                                          <p:spTgt spid="2114"/>
                                        </p:tgtEl>
                                        <p:attrNameLst>
                                          <p:attrName>style.visibility</p:attrName>
                                        </p:attrNameLst>
                                      </p:cBhvr>
                                      <p:to>
                                        <p:strVal val="visible"/>
                                      </p:to>
                                    </p:set>
                                    <p:animEffect transition="in" filter="fade">
                                      <p:cBhvr>
                                        <p:cTn id="141" dur="500"/>
                                        <p:tgtEl>
                                          <p:spTgt spid="211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117"/>
                                        </p:tgtEl>
                                        <p:attrNameLst>
                                          <p:attrName>style.visibility</p:attrName>
                                        </p:attrNameLst>
                                      </p:cBhvr>
                                      <p:to>
                                        <p:strVal val="visible"/>
                                      </p:to>
                                    </p:set>
                                    <p:animEffect transition="in" filter="fade">
                                      <p:cBhvr>
                                        <p:cTn id="144" dur="500"/>
                                        <p:tgtEl>
                                          <p:spTgt spid="2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1" grpId="0" animBg="1"/>
      <p:bldP spid="40" grpId="0" animBg="1"/>
      <p:bldP spid="94" grpId="0" animBg="1"/>
      <p:bldP spid="107" grpId="0"/>
      <p:bldP spid="120" grpId="0" animBg="1"/>
      <p:bldP spid="121" grpId="0" animBg="1"/>
      <p:bldP spid="122" grpId="0"/>
      <p:bldP spid="123" grpId="0"/>
      <p:bldP spid="2068" grpId="0" animBg="1"/>
      <p:bldP spid="2069" grpId="0" animBg="1"/>
      <p:bldP spid="2070" grpId="0" animBg="1"/>
      <p:bldP spid="2071" grpId="0" animBg="1"/>
      <p:bldP spid="2073" grpId="0" animBg="1"/>
      <p:bldP spid="2075" grpId="0" animBg="1"/>
      <p:bldP spid="2076" grpId="0" animBg="1"/>
      <p:bldP spid="2078" grpId="0"/>
      <p:bldP spid="2093" grpId="0"/>
      <p:bldP spid="2094" grpId="0" animBg="1"/>
      <p:bldP spid="2095" grpId="0" animBg="1"/>
      <p:bldP spid="2099" grpId="0"/>
      <p:bldP spid="2103" grpId="0"/>
      <p:bldP spid="2104" grpId="0"/>
      <p:bldP spid="2106" grpId="0" animBg="1"/>
      <p:bldP spid="2107" grpId="0" animBg="1"/>
      <p:bldP spid="2117" grpId="0"/>
      <p:bldP spid="2137" grpId="0" animBg="1"/>
      <p:bldP spid="2138" grpId="0" animBg="1"/>
      <p:bldP spid="2152" grpId="0" animBg="1"/>
      <p:bldP spid="2152" grpId="1" animBg="1"/>
      <p:bldP spid="2153" grpId="0" animBg="1"/>
      <p:bldP spid="2153"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t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utk" id="{25A94CB8-2493-4C15-970E-1FE706F9FD41}" vid="{9643F67F-08ED-49D9-B2E8-F829B02F26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4127</Words>
  <Application>Microsoft Office PowerPoint</Application>
  <PresentationFormat>Widescreen</PresentationFormat>
  <Paragraphs>451</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LinLibertineT</vt:lpstr>
      <vt:lpstr>LinLibertineTI</vt:lpstr>
      <vt:lpstr>Arial</vt:lpstr>
      <vt:lpstr>Calibri</vt:lpstr>
      <vt:lpstr>Calibri Light</vt:lpstr>
      <vt:lpstr>Cambria Math</vt:lpstr>
      <vt:lpstr>Wingdings</vt:lpstr>
      <vt:lpstr>Office Theme</vt:lpstr>
      <vt:lpstr>utk</vt:lpstr>
      <vt:lpstr>Real-time Neural Network Inference on Extremely Weak Devices: Agile Offloading with Explainable AI</vt:lpstr>
      <vt:lpstr>Bring Real-time AI to Weak Embedded Devices</vt:lpstr>
      <vt:lpstr>Resource Limits on Weak Embedded Devices</vt:lpstr>
      <vt:lpstr>Existing Solutions</vt:lpstr>
      <vt:lpstr>Existing Solutions</vt:lpstr>
      <vt:lpstr>AgileNN: From Fixed to Data-centric &amp; Agile</vt:lpstr>
      <vt:lpstr>Solving Challenge 1: Evaluating Feature Importance via Explainable AI</vt:lpstr>
      <vt:lpstr>Solving Challenge 2: Enforcing Skewed Distribution of Feature Importance via XAI Loss Function </vt:lpstr>
      <vt:lpstr>AgileNN’s Offline Training Framework</vt:lpstr>
      <vt:lpstr>Combining Predictions &amp; Preprocessing</vt:lpstr>
      <vt:lpstr>Implementation &amp; Evaluation Setup</vt:lpstr>
      <vt:lpstr>Evaluation: Overall Performance</vt:lpstr>
      <vt:lpstr>Evaluation: Local Resource Savings</vt:lpstr>
      <vt:lpstr>Evaluation: Different System Settings</vt:lpstr>
      <vt:lpstr>Summary</vt:lpstr>
      <vt:lpstr>PowerPoint Presentation</vt:lpstr>
      <vt:lpstr>Feature Importance Evaluator</vt:lpstr>
      <vt:lpstr>An intuitive example of skewness manipulation</vt:lpstr>
      <vt:lpstr>Learning to produce importance-sorted features</vt:lpstr>
      <vt:lpstr>Combining Predictions</vt:lpstr>
      <vt:lpstr>Preprocessing the Feature Extractor</vt:lpstr>
      <vt:lpstr>Evaluation: Training Convergence and Cost</vt:lpstr>
      <vt:lpstr>Evaluation: Enforcing Skewness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Neural Network Inference on Extremely Weak Devices: Agile Offloading with Explainable AI</dc:title>
  <dc:creator>Huang Kai</dc:creator>
  <cp:lastModifiedBy>Huang Kai</cp:lastModifiedBy>
  <cp:revision>1590</cp:revision>
  <dcterms:created xsi:type="dcterms:W3CDTF">2022-09-23T00:07:11Z</dcterms:created>
  <dcterms:modified xsi:type="dcterms:W3CDTF">2023-01-31T01:25:48Z</dcterms:modified>
</cp:coreProperties>
</file>